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36"/>
  </p:notesMasterIdLst>
  <p:sldIdLst>
    <p:sldId id="256" r:id="rId3"/>
    <p:sldId id="312" r:id="rId4"/>
    <p:sldId id="258" r:id="rId5"/>
    <p:sldId id="262" r:id="rId6"/>
    <p:sldId id="295" r:id="rId7"/>
    <p:sldId id="270" r:id="rId8"/>
    <p:sldId id="263" r:id="rId9"/>
    <p:sldId id="286" r:id="rId10"/>
    <p:sldId id="264" r:id="rId11"/>
    <p:sldId id="265" r:id="rId12"/>
    <p:sldId id="268" r:id="rId13"/>
    <p:sldId id="269" r:id="rId14"/>
    <p:sldId id="271" r:id="rId15"/>
    <p:sldId id="290" r:id="rId16"/>
    <p:sldId id="308" r:id="rId17"/>
    <p:sldId id="291" r:id="rId18"/>
    <p:sldId id="292" r:id="rId19"/>
    <p:sldId id="281" r:id="rId20"/>
    <p:sldId id="282" r:id="rId21"/>
    <p:sldId id="285" r:id="rId22"/>
    <p:sldId id="304" r:id="rId23"/>
    <p:sldId id="294" r:id="rId24"/>
    <p:sldId id="288" r:id="rId25"/>
    <p:sldId id="289" r:id="rId26"/>
    <p:sldId id="293" r:id="rId27"/>
    <p:sldId id="298" r:id="rId28"/>
    <p:sldId id="299" r:id="rId29"/>
    <p:sldId id="305" r:id="rId30"/>
    <p:sldId id="306" r:id="rId31"/>
    <p:sldId id="273" r:id="rId32"/>
    <p:sldId id="309" r:id="rId33"/>
    <p:sldId id="260" r:id="rId34"/>
    <p:sldId id="297" r:id="rId35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13" autoAdjust="0"/>
    <p:restoredTop sz="94660"/>
  </p:normalViewPr>
  <p:slideViewPr>
    <p:cSldViewPr snapToObjects="1" showGuides="1">
      <p:cViewPr varScale="1">
        <p:scale>
          <a:sx n="73" d="100"/>
          <a:sy n="73" d="100"/>
        </p:scale>
        <p:origin x="3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C5E0D-B76F-47A8-91B1-C71AD6BE59C3}" type="datetimeFigureOut">
              <a:rPr lang="en-GB" smtClean="0"/>
              <a:t>10/09/2019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2EC2AB-FD5C-4EF7-AF8D-FB95907AF3A4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4878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3136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51063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4837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6306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41788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0813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68275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23221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6292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16877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7295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25178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94282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3770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5148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15327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51920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78293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96744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58147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65502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6401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57379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04721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8313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7449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8917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4051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7203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755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EC2AB-FD5C-4EF7-AF8D-FB95907AF3A4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2772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5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1" y="1125538"/>
            <a:ext cx="11857565" cy="31527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433" y="1605600"/>
            <a:ext cx="8593668" cy="702502"/>
          </a:xfrm>
        </p:spPr>
        <p:txBody>
          <a:bodyPr>
            <a:noAutofit/>
          </a:bodyPr>
          <a:lstStyle>
            <a:lvl1pPr>
              <a:lnSpc>
                <a:spcPct val="91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-3601" y="4179682"/>
            <a:ext cx="11862000" cy="0"/>
          </a:xfrm>
          <a:prstGeom prst="line">
            <a:avLst/>
          </a:prstGeom>
          <a:ln w="2794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0" y="6195600"/>
            <a:ext cx="11857567" cy="0"/>
          </a:xfrm>
          <a:prstGeom prst="line">
            <a:avLst/>
          </a:prstGeom>
          <a:ln w="6350">
            <a:solidFill>
              <a:srgbClr val="4D4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 userDrawn="1"/>
        </p:nvSpPr>
        <p:spPr>
          <a:xfrm>
            <a:off x="9131301" y="6481529"/>
            <a:ext cx="27275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 b="1" cap="all" baseline="0" noProof="1">
                <a:solidFill>
                  <a:schemeClr val="accent2"/>
                </a:solidFill>
              </a:rPr>
              <a:t>Safer, smarter, greener</a:t>
            </a:r>
          </a:p>
        </p:txBody>
      </p:sp>
      <p:pic>
        <p:nvPicPr>
          <p:cNvPr id="23" name="Picture 3" descr="U:\DNV\New upgrading projects received September 2013\PPT project assigned September 2013-\work\A4 PPT logos.emf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0" r="1"/>
          <a:stretch/>
        </p:blipFill>
        <p:spPr bwMode="auto">
          <a:xfrm>
            <a:off x="1" y="260350"/>
            <a:ext cx="11857037" cy="59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7"/>
          </p:nvPr>
        </p:nvSpPr>
        <p:spPr>
          <a:xfrm>
            <a:off x="334431" y="6508356"/>
            <a:ext cx="276467" cy="179340"/>
          </a:xfrm>
        </p:spPr>
        <p:txBody>
          <a:bodyPr/>
          <a:lstStyle/>
          <a:p>
            <a:fld id="{5BA07366-CB75-4AA8-9E5B-928B849F427C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22" name="SD_FLD_Copyright"/>
          <p:cNvSpPr txBox="1"/>
          <p:nvPr userDrawn="1"/>
        </p:nvSpPr>
        <p:spPr>
          <a:xfrm>
            <a:off x="610899" y="6508357"/>
            <a:ext cx="54021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800" noProof="0" dirty="0">
                <a:solidFill>
                  <a:schemeClr val="tx1"/>
                </a:solidFill>
              </a:rPr>
              <a:t>DNV GL ©</a:t>
            </a:r>
          </a:p>
        </p:txBody>
      </p:sp>
      <p:sp>
        <p:nvSpPr>
          <p:cNvPr id="26" name="SD_FLD_Author"/>
          <p:cNvSpPr txBox="1">
            <a:spLocks noChangeArrowheads="1"/>
          </p:cNvSpPr>
          <p:nvPr userDrawn="1"/>
        </p:nvSpPr>
        <p:spPr bwMode="auto">
          <a:xfrm>
            <a:off x="334431" y="3542827"/>
            <a:ext cx="8593670" cy="29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mar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 2" pitchFamily="18" charset="2"/>
              <a:buNone/>
            </a:pPr>
            <a:endParaRPr lang="en-GB" altLang="ja-JP" sz="1800" b="1" kern="1200" baseline="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SD_FLD_DocumentDate"/>
          <p:cNvSpPr/>
          <p:nvPr userDrawn="1"/>
        </p:nvSpPr>
        <p:spPr>
          <a:xfrm>
            <a:off x="334433" y="3834426"/>
            <a:ext cx="8593668" cy="3312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lvl="0" indent="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 2" pitchFamily="18" charset="2"/>
              <a:buNone/>
            </a:pPr>
            <a:endParaRPr lang="en-GB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SD_FLD_Confidentiality"/>
          <p:cNvSpPr/>
          <p:nvPr userDrawn="1"/>
        </p:nvSpPr>
        <p:spPr>
          <a:xfrm>
            <a:off x="334433" y="6022832"/>
            <a:ext cx="2845013" cy="16031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l" defTabSz="914400" rtl="0" eaLnBrk="1" latinLnBrk="0" hangingPunct="1">
              <a:lnSpc>
                <a:spcPct val="113000"/>
              </a:lnSpc>
              <a:spcBef>
                <a:spcPts val="600"/>
              </a:spcBef>
            </a:pPr>
            <a:endParaRPr lang="en-GB" sz="8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SD_FLD_DocumentNumber"/>
          <p:cNvSpPr txBox="1">
            <a:spLocks noChangeArrowheads="1"/>
          </p:cNvSpPr>
          <p:nvPr userDrawn="1"/>
        </p:nvSpPr>
        <p:spPr bwMode="auto">
          <a:xfrm>
            <a:off x="1886137" y="6508356"/>
            <a:ext cx="4109851" cy="180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spcBef>
                <a:spcPts val="0"/>
              </a:spcBef>
            </a:pPr>
            <a:endParaRPr lang="en-GB" altLang="ja-JP" sz="800" dirty="0">
              <a:solidFill>
                <a:srgbClr val="000000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30" name="SD_FLD_BusinessAreaName"/>
          <p:cNvSpPr/>
          <p:nvPr userDrawn="1"/>
        </p:nvSpPr>
        <p:spPr>
          <a:xfrm>
            <a:off x="334431" y="1360800"/>
            <a:ext cx="8593669" cy="209126"/>
          </a:xfrm>
          <a:prstGeom prst="rect">
            <a:avLst/>
          </a:prstGeom>
          <a:noFill/>
          <a:ln w="95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l">
              <a:lnSpc>
                <a:spcPct val="113000"/>
              </a:lnSpc>
              <a:spcBef>
                <a:spcPts val="600"/>
              </a:spcBef>
            </a:pPr>
            <a:endParaRPr lang="en-GB" sz="1200" b="1" kern="1200" cap="all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Subtitle 2"/>
          <p:cNvSpPr>
            <a:spLocks noGrp="1"/>
          </p:cNvSpPr>
          <p:nvPr>
            <p:ph type="subTitle" idx="1"/>
          </p:nvPr>
        </p:nvSpPr>
        <p:spPr>
          <a:xfrm>
            <a:off x="334962" y="2420888"/>
            <a:ext cx="8593137" cy="648072"/>
          </a:xfrm>
        </p:spPr>
        <p:txBody>
          <a:bodyPr/>
          <a:lstStyle>
            <a:lvl1pPr marL="0" indent="0" algn="l" defTabSz="914400" rtl="0" eaLnBrk="1" latinLnBrk="0" hangingPunct="1">
              <a:buNone/>
              <a:def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</a:p>
        </p:txBody>
      </p:sp>
      <p:sp>
        <p:nvSpPr>
          <p:cNvPr id="32" name="SD_FLD_Draft" hidden="1"/>
          <p:cNvSpPr txBox="1">
            <a:spLocks noChangeArrowheads="1"/>
          </p:cNvSpPr>
          <p:nvPr userDrawn="1"/>
        </p:nvSpPr>
        <p:spPr bwMode="auto">
          <a:xfrm>
            <a:off x="5340350" y="5927025"/>
            <a:ext cx="1511300" cy="23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ct val="50000"/>
              </a:spcBef>
            </a:pPr>
            <a:r>
              <a:rPr lang="en-GB" altLang="ja-JP" sz="1600" b="0" cap="all" baseline="0" dirty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445393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4963" y="1270801"/>
            <a:ext cx="5659437" cy="4642637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199188" y="1268413"/>
            <a:ext cx="5657452" cy="4645025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b="0"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1849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267200"/>
            <a:ext cx="11856000" cy="4643438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b="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5656069"/>
            <a:ext cx="11861800" cy="257369"/>
          </a:xfrm>
          <a:solidFill>
            <a:schemeClr val="bg1">
              <a:alpha val="70000"/>
            </a:schemeClr>
          </a:solidFill>
        </p:spPr>
        <p:txBody>
          <a:bodyPr wrap="square" lIns="334800" tIns="36000" rIns="334800" bIns="36000" anchor="b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9342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1268413"/>
            <a:ext cx="11856640" cy="4645025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b="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8" name="Table Placeholder 11">
            <a:extLst>
              <a:ext uri="{FF2B5EF4-FFF2-40B4-BE49-F238E27FC236}">
                <a16:creationId xmlns:a16="http://schemas.microsoft.com/office/drawing/2014/main" id="{2C46DE60-69E8-4524-B675-3EBD90039E2D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0" y="5796519"/>
            <a:ext cx="11856000" cy="27940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073045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with text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2412C1D-AC81-4F31-9EE1-E1F8DAC2AA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59200"/>
            <a:ext cx="11861800" cy="5652000"/>
          </a:xfrm>
          <a:custGeom>
            <a:avLst/>
            <a:gdLst>
              <a:gd name="connsiteX0" fmla="*/ 0 w 11861800"/>
              <a:gd name="connsiteY0" fmla="*/ 0 h 5356187"/>
              <a:gd name="connsiteX1" fmla="*/ 11861800 w 11861800"/>
              <a:gd name="connsiteY1" fmla="*/ 0 h 5356187"/>
              <a:gd name="connsiteX2" fmla="*/ 11861800 w 11861800"/>
              <a:gd name="connsiteY2" fmla="*/ 1088368 h 5356187"/>
              <a:gd name="connsiteX3" fmla="*/ 11856000 w 11861800"/>
              <a:gd name="connsiteY3" fmla="*/ 1088368 h 5356187"/>
              <a:gd name="connsiteX4" fmla="*/ 11856000 w 11861800"/>
              <a:gd name="connsiteY4" fmla="*/ 5356187 h 5356187"/>
              <a:gd name="connsiteX5" fmla="*/ 0 w 11861800"/>
              <a:gd name="connsiteY5" fmla="*/ 5356187 h 5356187"/>
              <a:gd name="connsiteX6" fmla="*/ 0 w 11861800"/>
              <a:gd name="connsiteY6" fmla="*/ 1088368 h 5356187"/>
              <a:gd name="connsiteX7" fmla="*/ 0 w 11861800"/>
              <a:gd name="connsiteY7" fmla="*/ 676500 h 535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61800" h="5356187">
                <a:moveTo>
                  <a:pt x="0" y="0"/>
                </a:moveTo>
                <a:lnTo>
                  <a:pt x="11861800" y="0"/>
                </a:lnTo>
                <a:lnTo>
                  <a:pt x="11861800" y="1088368"/>
                </a:lnTo>
                <a:lnTo>
                  <a:pt x="11856000" y="1088368"/>
                </a:lnTo>
                <a:lnTo>
                  <a:pt x="11856000" y="5356187"/>
                </a:lnTo>
                <a:lnTo>
                  <a:pt x="0" y="5356187"/>
                </a:lnTo>
                <a:lnTo>
                  <a:pt x="0" y="1088368"/>
                </a:lnTo>
                <a:lnTo>
                  <a:pt x="0" y="67650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b="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346200"/>
            <a:ext cx="8928100" cy="1107026"/>
          </a:xfrm>
          <a:solidFill>
            <a:schemeClr val="accent4">
              <a:alpha val="80000"/>
            </a:schemeClr>
          </a:solidFill>
        </p:spPr>
        <p:txBody>
          <a:bodyPr lIns="334800" tIns="334800" rIns="540000" bIns="334800" anchor="t" anchorCtr="0">
            <a:sp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17" name="Table Placeholder 11"/>
          <p:cNvSpPr>
            <a:spLocks noGrp="1"/>
          </p:cNvSpPr>
          <p:nvPr>
            <p:ph type="tbl" sz="quarter" idx="15"/>
          </p:nvPr>
        </p:nvSpPr>
        <p:spPr>
          <a:xfrm>
            <a:off x="0" y="5796519"/>
            <a:ext cx="11856000" cy="27940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6143022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2412C1D-AC81-4F31-9EE1-E1F8DAC2AA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59200"/>
            <a:ext cx="11861800" cy="5652000"/>
          </a:xfrm>
          <a:custGeom>
            <a:avLst/>
            <a:gdLst>
              <a:gd name="connsiteX0" fmla="*/ 0 w 11861800"/>
              <a:gd name="connsiteY0" fmla="*/ 0 h 5356187"/>
              <a:gd name="connsiteX1" fmla="*/ 11861800 w 11861800"/>
              <a:gd name="connsiteY1" fmla="*/ 0 h 5356187"/>
              <a:gd name="connsiteX2" fmla="*/ 11861800 w 11861800"/>
              <a:gd name="connsiteY2" fmla="*/ 1088368 h 5356187"/>
              <a:gd name="connsiteX3" fmla="*/ 11856000 w 11861800"/>
              <a:gd name="connsiteY3" fmla="*/ 1088368 h 5356187"/>
              <a:gd name="connsiteX4" fmla="*/ 11856000 w 11861800"/>
              <a:gd name="connsiteY4" fmla="*/ 5356187 h 5356187"/>
              <a:gd name="connsiteX5" fmla="*/ 0 w 11861800"/>
              <a:gd name="connsiteY5" fmla="*/ 5356187 h 5356187"/>
              <a:gd name="connsiteX6" fmla="*/ 0 w 11861800"/>
              <a:gd name="connsiteY6" fmla="*/ 1088368 h 5356187"/>
              <a:gd name="connsiteX7" fmla="*/ 0 w 11861800"/>
              <a:gd name="connsiteY7" fmla="*/ 676500 h 535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61800" h="5356187">
                <a:moveTo>
                  <a:pt x="0" y="0"/>
                </a:moveTo>
                <a:lnTo>
                  <a:pt x="11861800" y="0"/>
                </a:lnTo>
                <a:lnTo>
                  <a:pt x="11861800" y="1088368"/>
                </a:lnTo>
                <a:lnTo>
                  <a:pt x="11856000" y="1088368"/>
                </a:lnTo>
                <a:lnTo>
                  <a:pt x="11856000" y="5356187"/>
                </a:lnTo>
                <a:lnTo>
                  <a:pt x="0" y="5356187"/>
                </a:lnTo>
                <a:lnTo>
                  <a:pt x="0" y="1088368"/>
                </a:lnTo>
                <a:lnTo>
                  <a:pt x="0" y="67650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b="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17" name="Table Placeholder 11"/>
          <p:cNvSpPr>
            <a:spLocks noGrp="1"/>
          </p:cNvSpPr>
          <p:nvPr>
            <p:ph type="tbl" sz="quarter" idx="15"/>
          </p:nvPr>
        </p:nvSpPr>
        <p:spPr>
          <a:xfrm>
            <a:off x="0" y="5796519"/>
            <a:ext cx="11856000" cy="27940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50563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571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5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5BA07366-CB75-4AA8-9E5B-928B849F427C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7" name="SD_FLD_Confidentiality"/>
          <p:cNvSpPr/>
          <p:nvPr userDrawn="1"/>
        </p:nvSpPr>
        <p:spPr>
          <a:xfrm>
            <a:off x="334433" y="6022832"/>
            <a:ext cx="2845013" cy="16031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l" defTabSz="914400" rtl="0" eaLnBrk="1" latinLnBrk="0" hangingPunct="1">
              <a:lnSpc>
                <a:spcPct val="113000"/>
              </a:lnSpc>
              <a:spcBef>
                <a:spcPts val="600"/>
              </a:spcBef>
            </a:pPr>
            <a:endParaRPr lang="en-GB" sz="8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D_FLD_Draft" hidden="1"/>
          <p:cNvSpPr txBox="1">
            <a:spLocks noChangeArrowheads="1"/>
          </p:cNvSpPr>
          <p:nvPr userDrawn="1"/>
        </p:nvSpPr>
        <p:spPr bwMode="auto">
          <a:xfrm>
            <a:off x="5340350" y="5927025"/>
            <a:ext cx="1511300" cy="23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ct val="50000"/>
              </a:spcBef>
            </a:pPr>
            <a:r>
              <a:rPr lang="en-GB" altLang="ja-JP" sz="1600" b="0" cap="all" baseline="0" dirty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0699145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260350"/>
            <a:ext cx="11857565" cy="31612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34" y="1262573"/>
            <a:ext cx="11234175" cy="1304415"/>
          </a:xfrm>
        </p:spPr>
        <p:txBody>
          <a:bodyPr anchor="t" anchorCtr="0"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3319536"/>
            <a:ext cx="11857567" cy="0"/>
          </a:xfrm>
          <a:prstGeom prst="line">
            <a:avLst/>
          </a:prstGeom>
          <a:ln w="2794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34430" y="3518053"/>
            <a:ext cx="8593669" cy="216024"/>
          </a:xfr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34430" y="3803626"/>
            <a:ext cx="8593669" cy="276880"/>
          </a:xfr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Insert Email address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334430" y="4080506"/>
            <a:ext cx="8593669" cy="320602"/>
          </a:xfr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Insert Telephone number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34434" y="5769261"/>
            <a:ext cx="27275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000" b="1" cap="all" baseline="0" noProof="1">
                <a:solidFill>
                  <a:schemeClr val="accent2"/>
                </a:solidFill>
              </a:rPr>
              <a:t>Safer, smarter, greener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332885" y="4869160"/>
            <a:ext cx="272754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GB" sz="1400" b="1" cap="none" baseline="0" noProof="1">
                <a:solidFill>
                  <a:schemeClr val="tx1"/>
                </a:solidFill>
              </a:rPr>
              <a:t>www.dnvgl.com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44DC3E0-F7AD-4156-9AC3-7521913560CB}"/>
              </a:ext>
            </a:extLst>
          </p:cNvPr>
          <p:cNvSpPr txBox="1">
            <a:spLocks/>
          </p:cNvSpPr>
          <p:nvPr userDrawn="1"/>
        </p:nvSpPr>
        <p:spPr>
          <a:xfrm>
            <a:off x="7464152" y="5446066"/>
            <a:ext cx="4380845" cy="467372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defPPr>
              <a:defRPr lang="da-DK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The trademarks DNV GL</a:t>
            </a:r>
            <a:r>
              <a:rPr lang="en-GB" baseline="30000" dirty="0">
                <a:solidFill>
                  <a:schemeClr val="bg1">
                    <a:lumMod val="75000"/>
                  </a:schemeClr>
                </a:solidFill>
              </a:rPr>
              <a:t>®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, DNV</a:t>
            </a:r>
            <a:r>
              <a:rPr lang="en-GB" baseline="30000" dirty="0">
                <a:solidFill>
                  <a:schemeClr val="bg1">
                    <a:lumMod val="75000"/>
                  </a:schemeClr>
                </a:solidFill>
              </a:rPr>
              <a:t>®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, the Horizon Graphic and Det Norske Veritas</a:t>
            </a:r>
            <a:r>
              <a:rPr lang="en-GB" baseline="30000" dirty="0">
                <a:solidFill>
                  <a:schemeClr val="bg1">
                    <a:lumMod val="75000"/>
                  </a:schemeClr>
                </a:solidFill>
              </a:rPr>
              <a:t>®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 </a:t>
            </a:r>
            <a:br>
              <a:rPr lang="en-GB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are the properties of companies in the Det Norske Veritas group.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14879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noProof="0" smtClean="0"/>
              <a:pPr/>
              <a:t>‹nr.›</a:t>
            </a:fld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34432" y="1268413"/>
            <a:ext cx="11522209" cy="4645025"/>
          </a:xfr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1200"/>
              </a:spcBef>
              <a:buClr>
                <a:srgbClr val="333333"/>
              </a:buClr>
              <a:buFont typeface="+mj-lt"/>
              <a:buAutoNum type="arabicPeriod"/>
              <a:defRPr b="1"/>
            </a:lvl1pPr>
            <a:lvl2pPr marL="522000" indent="-180000">
              <a:buFont typeface="Wingdings" panose="05000000000000000000" pitchFamily="2" charset="2"/>
              <a:buChar char="§"/>
              <a:defRPr/>
            </a:lvl2pPr>
            <a:lvl3pPr marL="738000">
              <a:defRPr/>
            </a:lvl3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77404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4795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5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1125538"/>
            <a:ext cx="11857567" cy="3477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432" y="1728000"/>
            <a:ext cx="11090160" cy="1909957"/>
          </a:xfrm>
        </p:spPr>
        <p:txBody>
          <a:bodyPr anchor="t" anchorCtr="0">
            <a:noAutofit/>
          </a:bodyPr>
          <a:lstStyle>
            <a:lvl1pPr>
              <a:lnSpc>
                <a:spcPct val="91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0" y="4503543"/>
            <a:ext cx="11857567" cy="0"/>
          </a:xfrm>
          <a:prstGeom prst="line">
            <a:avLst/>
          </a:prstGeom>
          <a:ln w="2794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 descr="U:\DNV\New upgrading projects received September 2013\PPT project assigned September 2013-\work\A4 PPT logos.emf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0" r="1"/>
          <a:stretch/>
        </p:blipFill>
        <p:spPr bwMode="auto">
          <a:xfrm>
            <a:off x="1" y="260350"/>
            <a:ext cx="11857037" cy="59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Straight Connector 20"/>
          <p:cNvCxnSpPr/>
          <p:nvPr userDrawn="1"/>
        </p:nvCxnSpPr>
        <p:spPr>
          <a:xfrm>
            <a:off x="0" y="6195600"/>
            <a:ext cx="11857567" cy="0"/>
          </a:xfrm>
          <a:prstGeom prst="line">
            <a:avLst/>
          </a:prstGeom>
          <a:ln w="6350">
            <a:solidFill>
              <a:srgbClr val="4D4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10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9131301" y="6481529"/>
            <a:ext cx="27275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 b="1" cap="all" baseline="0" noProof="1">
                <a:solidFill>
                  <a:schemeClr val="accent2"/>
                </a:solidFill>
              </a:rPr>
              <a:t>Safer, smarter, greener</a:t>
            </a:r>
          </a:p>
        </p:txBody>
      </p:sp>
      <p:sp>
        <p:nvSpPr>
          <p:cNvPr id="20" name="SD_FLD_Copyright"/>
          <p:cNvSpPr txBox="1"/>
          <p:nvPr userDrawn="1"/>
        </p:nvSpPr>
        <p:spPr>
          <a:xfrm>
            <a:off x="610899" y="6508357"/>
            <a:ext cx="54021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800" noProof="0" dirty="0">
                <a:solidFill>
                  <a:schemeClr val="tx1"/>
                </a:solidFill>
              </a:rPr>
              <a:t>DNV GL ©</a:t>
            </a:r>
          </a:p>
        </p:txBody>
      </p:sp>
      <p:sp>
        <p:nvSpPr>
          <p:cNvPr id="19" name="SD_FLD_DocumentDate"/>
          <p:cNvSpPr txBox="1">
            <a:spLocks noChangeArrowheads="1"/>
          </p:cNvSpPr>
          <p:nvPr userDrawn="1"/>
        </p:nvSpPr>
        <p:spPr bwMode="auto">
          <a:xfrm>
            <a:off x="2255572" y="6508356"/>
            <a:ext cx="3740415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>
              <a:spcBef>
                <a:spcPct val="50000"/>
              </a:spcBef>
            </a:pPr>
            <a:endParaRPr lang="en-GB" altLang="ja-JP" sz="800" dirty="0">
              <a:solidFill>
                <a:schemeClr val="tx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2" name="SD_FLD_Confidentiality"/>
          <p:cNvSpPr/>
          <p:nvPr userDrawn="1"/>
        </p:nvSpPr>
        <p:spPr>
          <a:xfrm>
            <a:off x="334433" y="6022832"/>
            <a:ext cx="2845013" cy="16031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l" defTabSz="914400" rtl="0" eaLnBrk="1" latinLnBrk="0" hangingPunct="1">
              <a:lnSpc>
                <a:spcPct val="113000"/>
              </a:lnSpc>
              <a:spcBef>
                <a:spcPts val="600"/>
              </a:spcBef>
            </a:pPr>
            <a:endParaRPr lang="en-GB" sz="8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SD_FLD_BusinessAreaName"/>
          <p:cNvSpPr/>
          <p:nvPr userDrawn="1"/>
        </p:nvSpPr>
        <p:spPr>
          <a:xfrm>
            <a:off x="334431" y="1360800"/>
            <a:ext cx="8593669" cy="209126"/>
          </a:xfrm>
          <a:prstGeom prst="rect">
            <a:avLst/>
          </a:prstGeom>
          <a:noFill/>
          <a:ln w="95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l">
              <a:lnSpc>
                <a:spcPct val="113000"/>
              </a:lnSpc>
              <a:spcBef>
                <a:spcPts val="600"/>
              </a:spcBef>
            </a:pPr>
            <a:endParaRPr lang="en-GB" sz="1200" b="1" kern="1200" cap="all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SD_FLD_Draft" hidden="1"/>
          <p:cNvSpPr txBox="1">
            <a:spLocks noChangeArrowheads="1"/>
          </p:cNvSpPr>
          <p:nvPr userDrawn="1"/>
        </p:nvSpPr>
        <p:spPr bwMode="auto">
          <a:xfrm>
            <a:off x="5340350" y="5927025"/>
            <a:ext cx="1511300" cy="23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ct val="50000"/>
              </a:spcBef>
            </a:pPr>
            <a:r>
              <a:rPr lang="en-GB" altLang="ja-JP" sz="1600" b="0" cap="all" baseline="0" dirty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677483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5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0" y="1126596"/>
            <a:ext cx="11857565" cy="2970000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FontTx/>
              <a:buNone/>
              <a:defRPr b="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1" y="4121994"/>
            <a:ext cx="11857038" cy="17914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432" y="4719836"/>
            <a:ext cx="11090160" cy="1037283"/>
          </a:xfrm>
        </p:spPr>
        <p:txBody>
          <a:bodyPr anchor="t" anchorCtr="0">
            <a:noAutofit/>
          </a:bodyPr>
          <a:lstStyle>
            <a:lvl1pPr>
              <a:lnSpc>
                <a:spcPct val="91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0" y="4101673"/>
            <a:ext cx="11857567" cy="0"/>
          </a:xfrm>
          <a:prstGeom prst="line">
            <a:avLst/>
          </a:prstGeom>
          <a:ln w="2794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1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9131301" y="6481529"/>
            <a:ext cx="27275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 b="1" cap="all" baseline="0" noProof="1">
                <a:solidFill>
                  <a:schemeClr val="accent2"/>
                </a:solidFill>
              </a:rPr>
              <a:t>Safer, smarter, greener</a:t>
            </a:r>
          </a:p>
        </p:txBody>
      </p:sp>
      <p:pic>
        <p:nvPicPr>
          <p:cNvPr id="24" name="Picture 3" descr="U:\DNV\New upgrading projects received September 2013\PPT project assigned September 2013-\work\A4 PPT logos.emf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0" r="1"/>
          <a:stretch/>
        </p:blipFill>
        <p:spPr bwMode="auto">
          <a:xfrm>
            <a:off x="1" y="260350"/>
            <a:ext cx="11857037" cy="59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Straight Connector 24"/>
          <p:cNvCxnSpPr/>
          <p:nvPr userDrawn="1"/>
        </p:nvCxnSpPr>
        <p:spPr>
          <a:xfrm>
            <a:off x="0" y="6195600"/>
            <a:ext cx="11857567" cy="0"/>
          </a:xfrm>
          <a:prstGeom prst="line">
            <a:avLst/>
          </a:prstGeom>
          <a:ln w="6350">
            <a:solidFill>
              <a:srgbClr val="4D4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D_FLD_Copyright"/>
          <p:cNvSpPr txBox="1"/>
          <p:nvPr userDrawn="1"/>
        </p:nvSpPr>
        <p:spPr>
          <a:xfrm>
            <a:off x="610899" y="6508357"/>
            <a:ext cx="54021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800" noProof="0" dirty="0">
                <a:solidFill>
                  <a:schemeClr val="tx1"/>
                </a:solidFill>
              </a:rPr>
              <a:t>DNV GL ©</a:t>
            </a:r>
          </a:p>
        </p:txBody>
      </p:sp>
      <p:sp>
        <p:nvSpPr>
          <p:cNvPr id="20" name="SD_FLD_Confidentiality"/>
          <p:cNvSpPr/>
          <p:nvPr userDrawn="1"/>
        </p:nvSpPr>
        <p:spPr>
          <a:xfrm>
            <a:off x="334433" y="6022832"/>
            <a:ext cx="2845013" cy="16031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l" defTabSz="914400" rtl="0" eaLnBrk="1" latinLnBrk="0" hangingPunct="1">
              <a:lnSpc>
                <a:spcPct val="113000"/>
              </a:lnSpc>
              <a:spcBef>
                <a:spcPts val="600"/>
              </a:spcBef>
            </a:pPr>
            <a:endParaRPr lang="en-GB" sz="8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SD_FLD_DocumentDate"/>
          <p:cNvSpPr txBox="1">
            <a:spLocks noChangeArrowheads="1"/>
          </p:cNvSpPr>
          <p:nvPr userDrawn="1"/>
        </p:nvSpPr>
        <p:spPr bwMode="auto">
          <a:xfrm>
            <a:off x="2255572" y="6508356"/>
            <a:ext cx="3740415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>
              <a:spcBef>
                <a:spcPct val="50000"/>
              </a:spcBef>
            </a:pPr>
            <a:endParaRPr lang="en-GB" altLang="ja-JP" sz="800" dirty="0">
              <a:solidFill>
                <a:schemeClr val="tx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6" name="SD_FLD_BusinessAreaName"/>
          <p:cNvSpPr/>
          <p:nvPr userDrawn="1"/>
        </p:nvSpPr>
        <p:spPr>
          <a:xfrm>
            <a:off x="334431" y="4352300"/>
            <a:ext cx="8593669" cy="209126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l">
              <a:lnSpc>
                <a:spcPct val="113000"/>
              </a:lnSpc>
              <a:spcBef>
                <a:spcPts val="600"/>
              </a:spcBef>
            </a:pPr>
            <a:endParaRPr lang="en-GB" sz="1200" b="1" kern="1200" cap="all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SD_FLD_Draft"/>
          <p:cNvSpPr txBox="1">
            <a:spLocks noChangeArrowheads="1"/>
          </p:cNvSpPr>
          <p:nvPr userDrawn="1"/>
        </p:nvSpPr>
        <p:spPr bwMode="auto">
          <a:xfrm>
            <a:off x="5340350" y="5927025"/>
            <a:ext cx="1511300" cy="23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ct val="50000"/>
              </a:spcBef>
            </a:pPr>
            <a:r>
              <a:rPr lang="en-GB" altLang="ja-JP" sz="1600" b="0" cap="all" baseline="0" dirty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393400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5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" y="1125538"/>
            <a:ext cx="11857037" cy="2662691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b="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1" y="3810227"/>
            <a:ext cx="11857565" cy="2103211"/>
          </a:xfrm>
          <a:prstGeom prst="rect">
            <a:avLst/>
          </a:prstGeom>
          <a:solidFill>
            <a:srgbClr val="009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433" y="4190400"/>
            <a:ext cx="8593668" cy="736833"/>
          </a:xfrm>
        </p:spPr>
        <p:txBody>
          <a:bodyPr>
            <a:noAutofit/>
          </a:bodyPr>
          <a:lstStyle>
            <a:lvl1pPr>
              <a:lnSpc>
                <a:spcPct val="91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0" y="3798614"/>
            <a:ext cx="11857567" cy="0"/>
          </a:xfrm>
          <a:prstGeom prst="line">
            <a:avLst/>
          </a:prstGeom>
          <a:ln w="2794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9131301" y="6481529"/>
            <a:ext cx="27275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 b="1" cap="all" baseline="0" noProof="1">
                <a:solidFill>
                  <a:schemeClr val="accent2"/>
                </a:solidFill>
              </a:rPr>
              <a:t>Safer, smarter, greener</a:t>
            </a:r>
          </a:p>
        </p:txBody>
      </p:sp>
      <p:pic>
        <p:nvPicPr>
          <p:cNvPr id="25" name="Picture 3" descr="U:\DNV\New upgrading projects received September 2013\PPT project assigned September 2013-\work\A4 PPT logos.emf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0" r="1"/>
          <a:stretch/>
        </p:blipFill>
        <p:spPr bwMode="auto">
          <a:xfrm>
            <a:off x="1" y="260350"/>
            <a:ext cx="11857037" cy="59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Straight Connector 25"/>
          <p:cNvCxnSpPr/>
          <p:nvPr userDrawn="1"/>
        </p:nvCxnSpPr>
        <p:spPr>
          <a:xfrm>
            <a:off x="0" y="6195600"/>
            <a:ext cx="11857567" cy="0"/>
          </a:xfrm>
          <a:prstGeom prst="line">
            <a:avLst/>
          </a:prstGeom>
          <a:ln w="6350">
            <a:solidFill>
              <a:srgbClr val="4D4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D_FLD_Copyright"/>
          <p:cNvSpPr txBox="1"/>
          <p:nvPr userDrawn="1"/>
        </p:nvSpPr>
        <p:spPr>
          <a:xfrm>
            <a:off x="610899" y="6508357"/>
            <a:ext cx="54021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800" noProof="0" dirty="0">
                <a:solidFill>
                  <a:schemeClr val="tx1"/>
                </a:solidFill>
              </a:rPr>
              <a:t>DNV GL ©</a:t>
            </a:r>
          </a:p>
        </p:txBody>
      </p:sp>
      <p:sp>
        <p:nvSpPr>
          <p:cNvPr id="21" name="SD_FLD_DocumentNumber"/>
          <p:cNvSpPr txBox="1">
            <a:spLocks noChangeArrowheads="1"/>
          </p:cNvSpPr>
          <p:nvPr userDrawn="1"/>
        </p:nvSpPr>
        <p:spPr bwMode="auto">
          <a:xfrm>
            <a:off x="1886137" y="6508356"/>
            <a:ext cx="4109851" cy="180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l">
              <a:spcBef>
                <a:spcPts val="0"/>
              </a:spcBef>
            </a:pPr>
            <a:endParaRPr lang="en-GB" altLang="ja-JP" sz="800" dirty="0">
              <a:solidFill>
                <a:srgbClr val="000000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22" name="SD_FLD_Confidentiality"/>
          <p:cNvSpPr/>
          <p:nvPr userDrawn="1"/>
        </p:nvSpPr>
        <p:spPr>
          <a:xfrm>
            <a:off x="334433" y="6022832"/>
            <a:ext cx="2845013" cy="16031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l" defTabSz="914400" rtl="0" eaLnBrk="1" latinLnBrk="0" hangingPunct="1">
              <a:lnSpc>
                <a:spcPct val="113000"/>
              </a:lnSpc>
              <a:spcBef>
                <a:spcPts val="600"/>
              </a:spcBef>
            </a:pPr>
            <a:endParaRPr lang="en-GB" sz="8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SD_FLD_DocumentDate"/>
          <p:cNvSpPr/>
          <p:nvPr userDrawn="1"/>
        </p:nvSpPr>
        <p:spPr>
          <a:xfrm>
            <a:off x="334433" y="5660878"/>
            <a:ext cx="8593668" cy="25256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3F9C35"/>
              </a:buClr>
              <a:buFont typeface="Wingdings 2" pitchFamily="18" charset="2"/>
              <a:buNone/>
            </a:pPr>
            <a:endParaRPr lang="en-GB" sz="14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SD_FLD_Author"/>
          <p:cNvSpPr txBox="1">
            <a:spLocks noChangeArrowheads="1"/>
          </p:cNvSpPr>
          <p:nvPr userDrawn="1"/>
        </p:nvSpPr>
        <p:spPr bwMode="auto">
          <a:xfrm>
            <a:off x="334431" y="5409220"/>
            <a:ext cx="8593670" cy="24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 anchorCtr="0"/>
          <a:lstStyle/>
          <a:p>
            <a: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3F9C35"/>
              </a:buClr>
              <a:buFont typeface="Wingdings 2" pitchFamily="18" charset="2"/>
              <a:buNone/>
            </a:pPr>
            <a:endParaRPr lang="en-GB" altLang="ja-JP" sz="1400" b="1" kern="1200" baseline="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SD_FLD_BusinessAreaName"/>
          <p:cNvSpPr/>
          <p:nvPr userDrawn="1"/>
        </p:nvSpPr>
        <p:spPr>
          <a:xfrm>
            <a:off x="334431" y="3944453"/>
            <a:ext cx="8593669" cy="209126"/>
          </a:xfrm>
          <a:prstGeom prst="rect">
            <a:avLst/>
          </a:prstGeom>
          <a:solidFill>
            <a:schemeClr val="accent4"/>
          </a:solidFill>
          <a:ln w="95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l">
              <a:lnSpc>
                <a:spcPct val="113000"/>
              </a:lnSpc>
              <a:spcBef>
                <a:spcPts val="600"/>
              </a:spcBef>
            </a:pPr>
            <a:endParaRPr lang="en-GB" sz="1200" b="1" kern="1200" cap="all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Subtitle 2"/>
          <p:cNvSpPr>
            <a:spLocks noGrp="1"/>
          </p:cNvSpPr>
          <p:nvPr>
            <p:ph type="subTitle" idx="1"/>
          </p:nvPr>
        </p:nvSpPr>
        <p:spPr>
          <a:xfrm>
            <a:off x="334431" y="5039166"/>
            <a:ext cx="8593670" cy="324036"/>
          </a:xfrm>
        </p:spPr>
        <p:txBody>
          <a:bodyPr/>
          <a:lstStyle>
            <a:lvl1pPr marL="0" indent="0" algn="l" defTabSz="914400" rtl="0" eaLnBrk="1" latinLnBrk="0" hangingPunct="1">
              <a:buNone/>
              <a:defRPr lang="en-US" sz="1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</a:p>
        </p:txBody>
      </p:sp>
      <p:sp>
        <p:nvSpPr>
          <p:cNvPr id="30" name="SD_FLD_Draft" hidden="1"/>
          <p:cNvSpPr txBox="1">
            <a:spLocks noChangeArrowheads="1"/>
          </p:cNvSpPr>
          <p:nvPr userDrawn="1"/>
        </p:nvSpPr>
        <p:spPr bwMode="auto">
          <a:xfrm>
            <a:off x="5340350" y="5927025"/>
            <a:ext cx="1511300" cy="23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ct val="50000"/>
              </a:spcBef>
            </a:pPr>
            <a:r>
              <a:rPr lang="en-GB" altLang="ja-JP" sz="1600" b="0" cap="all" baseline="0" dirty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250691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260349"/>
            <a:ext cx="11857565" cy="56502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33" y="1268761"/>
            <a:ext cx="8593667" cy="1298228"/>
          </a:xfrm>
        </p:spPr>
        <p:txBody>
          <a:bodyPr anchor="t">
            <a:noAutofit/>
          </a:bodyPr>
          <a:lstStyle>
            <a:lvl1pPr algn="l">
              <a:defRPr sz="2400" b="1" cap="none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5794703"/>
            <a:ext cx="11856000" cy="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2900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260349"/>
            <a:ext cx="11856000" cy="5650271"/>
          </a:xfrm>
          <a:solidFill>
            <a:schemeClr val="bg2">
              <a:lumMod val="40000"/>
              <a:lumOff val="60000"/>
            </a:schemeClr>
          </a:solidFill>
        </p:spPr>
        <p:txBody>
          <a:bodyPr/>
          <a:lstStyle>
            <a:lvl1pPr marL="0" indent="0" algn="ctr">
              <a:buNone/>
              <a:defRPr b="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33" y="1268761"/>
            <a:ext cx="8593667" cy="1298228"/>
          </a:xfrm>
        </p:spPr>
        <p:txBody>
          <a:bodyPr anchor="t">
            <a:noAutofit/>
          </a:bodyPr>
          <a:lstStyle>
            <a:lvl1pPr algn="l">
              <a:defRPr sz="2400" b="1" cap="none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12" name="Table Placeholder 11"/>
          <p:cNvSpPr>
            <a:spLocks noGrp="1"/>
          </p:cNvSpPr>
          <p:nvPr>
            <p:ph type="tbl" sz="quarter" idx="14"/>
          </p:nvPr>
        </p:nvSpPr>
        <p:spPr>
          <a:xfrm>
            <a:off x="0" y="5796000"/>
            <a:ext cx="11856000" cy="27940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443981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4431" y="1268414"/>
            <a:ext cx="5659969" cy="4645024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188" y="1268414"/>
            <a:ext cx="5657454" cy="4645024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075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33" y="970248"/>
            <a:ext cx="5659967" cy="575287"/>
          </a:xfrm>
        </p:spPr>
        <p:txBody>
          <a:bodyPr anchor="b">
            <a:noAutofit/>
          </a:bodyPr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9187" y="970248"/>
            <a:ext cx="5657453" cy="576000"/>
          </a:xfrm>
        </p:spPr>
        <p:txBody>
          <a:bodyPr anchor="b">
            <a:noAutofit/>
          </a:bodyPr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‹nr.›</a:t>
            </a:fld>
            <a:endParaRPr lang="en-GB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334431" y="1627201"/>
            <a:ext cx="5659969" cy="4286238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6199188" y="1627201"/>
            <a:ext cx="5657454" cy="4286238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1136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U:\DNV\New upgrading projects received September 2013\PPT project assigned September 2013-\work\A4 PPT logos.emf"/>
          <p:cNvPicPr>
            <a:picLocks noChangeAspect="1" noChangeArrowheads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" r="-1" b="-44689"/>
          <a:stretch/>
        </p:blipFill>
        <p:spPr bwMode="auto">
          <a:xfrm>
            <a:off x="-1" y="6202575"/>
            <a:ext cx="11856377" cy="58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433" y="241082"/>
            <a:ext cx="11522208" cy="67008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33" y="1268412"/>
            <a:ext cx="11522208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4433" y="6687696"/>
            <a:ext cx="4141386" cy="1741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34431" y="6508356"/>
            <a:ext cx="276467" cy="17934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1" name="SD_FLD_Copyright"/>
          <p:cNvSpPr txBox="1"/>
          <p:nvPr userDrawn="1"/>
        </p:nvSpPr>
        <p:spPr>
          <a:xfrm>
            <a:off x="610899" y="6508357"/>
            <a:ext cx="54021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800" noProof="0" dirty="0">
                <a:solidFill>
                  <a:schemeClr val="tx1"/>
                </a:solidFill>
              </a:rPr>
              <a:t>DNV GL ©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" y="951174"/>
            <a:ext cx="11856641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D_FLD_Confidentiality"/>
          <p:cNvSpPr/>
          <p:nvPr userDrawn="1"/>
        </p:nvSpPr>
        <p:spPr>
          <a:xfrm>
            <a:off x="334433" y="6022832"/>
            <a:ext cx="2845013" cy="16031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l" defTabSz="914400" rtl="0" eaLnBrk="1" latinLnBrk="0" hangingPunct="1">
              <a:lnSpc>
                <a:spcPct val="113000"/>
              </a:lnSpc>
              <a:spcBef>
                <a:spcPts val="600"/>
              </a:spcBef>
            </a:pPr>
            <a:endParaRPr lang="en-GB" sz="8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SD_FLD_Draft" hidden="1"/>
          <p:cNvSpPr txBox="1">
            <a:spLocks noChangeArrowheads="1"/>
          </p:cNvSpPr>
          <p:nvPr userDrawn="1"/>
        </p:nvSpPr>
        <p:spPr bwMode="auto">
          <a:xfrm>
            <a:off x="5340350" y="5927025"/>
            <a:ext cx="1511300" cy="23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ct val="50000"/>
              </a:spcBef>
            </a:pPr>
            <a:r>
              <a:rPr lang="en-GB" altLang="ja-JP" sz="1600" b="0" cap="all" baseline="0" dirty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  <p:sp>
        <p:nvSpPr>
          <p:cNvPr id="16" name="SD_FLD_DocumentDate"/>
          <p:cNvSpPr txBox="1">
            <a:spLocks noChangeArrowheads="1"/>
          </p:cNvSpPr>
          <p:nvPr userDrawn="1"/>
        </p:nvSpPr>
        <p:spPr bwMode="auto">
          <a:xfrm>
            <a:off x="2255572" y="6508356"/>
            <a:ext cx="3740415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>
              <a:spcBef>
                <a:spcPct val="50000"/>
              </a:spcBef>
            </a:pPr>
            <a:endParaRPr lang="en-GB" altLang="ja-JP" sz="800" dirty="0">
              <a:solidFill>
                <a:schemeClr val="tx1"/>
              </a:solidFill>
              <a:ea typeface="ＭＳ Ｐゴシック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26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1" r:id="rId6"/>
    <p:sldLayoutId id="2147483665" r:id="rId7"/>
    <p:sldLayoutId id="2147483652" r:id="rId8"/>
    <p:sldLayoutId id="2147483653" r:id="rId9"/>
    <p:sldLayoutId id="2147483664" r:id="rId10"/>
    <p:sldLayoutId id="2147483666" r:id="rId11"/>
    <p:sldLayoutId id="2147483677" r:id="rId12"/>
    <p:sldLayoutId id="2147483675" r:id="rId13"/>
    <p:sldLayoutId id="2147483676" r:id="rId14"/>
    <p:sldLayoutId id="2147483654" r:id="rId15"/>
    <p:sldLayoutId id="2147483655" r:id="rId16"/>
    <p:sldLayoutId id="2147483667" r:id="rId1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Wingdings" panose="05000000000000000000" pitchFamily="2" charset="2"/>
        <a:buChar char="§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396000" indent="-198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12000" indent="-198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28000" indent="-198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044000" indent="-198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8" userDrawn="1">
          <p15:clr>
            <a:srgbClr val="F26B43"/>
          </p15:clr>
        </p15:guide>
        <p15:guide id="2" orient="horz" pos="4160" userDrawn="1">
          <p15:clr>
            <a:srgbClr val="F26B43"/>
          </p15:clr>
        </p15:guide>
        <p15:guide id="3" orient="horz" pos="848" userDrawn="1">
          <p15:clr>
            <a:srgbClr val="F26B43"/>
          </p15:clr>
        </p15:guide>
        <p15:guide id="4" orient="horz" pos="800" userDrawn="1">
          <p15:clr>
            <a:srgbClr val="F26B43"/>
          </p15:clr>
        </p15:guide>
        <p15:guide id="5" orient="horz" pos="3728" userDrawn="1">
          <p15:clr>
            <a:srgbClr val="F26B43"/>
          </p15:clr>
        </p15:guide>
        <p15:guide id="6" pos="1928" userDrawn="1">
          <p15:clr>
            <a:srgbClr val="F26B43"/>
          </p15:clr>
        </p15:guide>
        <p15:guide id="7" pos="208" userDrawn="1">
          <p15:clr>
            <a:srgbClr val="F26B43"/>
          </p15:clr>
        </p15:guide>
        <p15:guide id="8" pos="7472" userDrawn="1">
          <p15:clr>
            <a:srgbClr val="F26B43"/>
          </p15:clr>
        </p15:guide>
        <p15:guide id="9" pos="5752" userDrawn="1">
          <p15:clr>
            <a:srgbClr val="F26B43"/>
          </p15:clr>
        </p15:guide>
        <p15:guide id="10" pos="5624" userDrawn="1">
          <p15:clr>
            <a:srgbClr val="F26B43"/>
          </p15:clr>
        </p15:guide>
        <p15:guide id="11" pos="3904" userDrawn="1">
          <p15:clr>
            <a:srgbClr val="F26B43"/>
          </p15:clr>
        </p15:guide>
        <p15:guide id="12" pos="3776" userDrawn="1">
          <p15:clr>
            <a:srgbClr val="F26B43"/>
          </p15:clr>
        </p15:guide>
        <p15:guide id="13" pos="2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U:\DNV\New upgrading projects received September 2013\PPT project assigned September 2013-\work\A4 PPT logos.emf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" r="-1" b="-44689"/>
          <a:stretch/>
        </p:blipFill>
        <p:spPr bwMode="auto">
          <a:xfrm>
            <a:off x="-1" y="6202575"/>
            <a:ext cx="11856377" cy="58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433" y="241082"/>
            <a:ext cx="11522208" cy="67008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33" y="1268412"/>
            <a:ext cx="11522208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4433" y="6687696"/>
            <a:ext cx="4141386" cy="1741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b="1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34431" y="6508356"/>
            <a:ext cx="276467" cy="17934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5BA07366-CB75-4AA8-9E5B-928B849F427C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1" name="SD_FLD_Copyright"/>
          <p:cNvSpPr txBox="1"/>
          <p:nvPr userDrawn="1"/>
        </p:nvSpPr>
        <p:spPr>
          <a:xfrm>
            <a:off x="610899" y="6508357"/>
            <a:ext cx="540212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800" noProof="0" dirty="0">
                <a:solidFill>
                  <a:schemeClr val="tx1"/>
                </a:solidFill>
              </a:rPr>
              <a:t>DNV GL ©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" y="951174"/>
            <a:ext cx="11856641" cy="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D_FLD_Confidentiality"/>
          <p:cNvSpPr/>
          <p:nvPr userDrawn="1"/>
        </p:nvSpPr>
        <p:spPr>
          <a:xfrm>
            <a:off x="334433" y="6022832"/>
            <a:ext cx="2845013" cy="160319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marL="0" algn="l" defTabSz="914400" rtl="0" eaLnBrk="1" latinLnBrk="0" hangingPunct="1">
              <a:lnSpc>
                <a:spcPct val="113000"/>
              </a:lnSpc>
              <a:spcBef>
                <a:spcPts val="600"/>
              </a:spcBef>
            </a:pPr>
            <a:endParaRPr lang="en-GB" sz="8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SD_FLD_DocumentDate"/>
          <p:cNvSpPr txBox="1">
            <a:spLocks noChangeArrowheads="1"/>
          </p:cNvSpPr>
          <p:nvPr userDrawn="1"/>
        </p:nvSpPr>
        <p:spPr bwMode="auto">
          <a:xfrm>
            <a:off x="2255572" y="6508356"/>
            <a:ext cx="3740415" cy="1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>
              <a:spcBef>
                <a:spcPct val="50000"/>
              </a:spcBef>
            </a:pPr>
            <a:endParaRPr lang="en-GB" altLang="ja-JP" sz="800" dirty="0">
              <a:solidFill>
                <a:schemeClr val="tx1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14" name="SD_FLD_Draft" hidden="1"/>
          <p:cNvSpPr txBox="1">
            <a:spLocks noChangeArrowheads="1"/>
          </p:cNvSpPr>
          <p:nvPr userDrawn="1"/>
        </p:nvSpPr>
        <p:spPr bwMode="auto">
          <a:xfrm>
            <a:off x="5340350" y="5927025"/>
            <a:ext cx="1511300" cy="23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/>
          <a:lstStyle/>
          <a:p>
            <a:pPr algn="ctr">
              <a:spcBef>
                <a:spcPct val="50000"/>
              </a:spcBef>
            </a:pPr>
            <a:r>
              <a:rPr lang="en-GB" altLang="ja-JP" sz="1600" b="0" cap="all" baseline="0" dirty="0">
                <a:solidFill>
                  <a:srgbClr val="C4262E"/>
                </a:solidFill>
                <a:ea typeface="ＭＳ Ｐゴシック" charset="-128"/>
                <a:cs typeface="Arial" charset="0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480019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000" b="1" kern="120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Wingdings" panose="05000000000000000000" pitchFamily="2" charset="2"/>
        <a:buChar char="§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396000" indent="-198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12000" indent="-198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28000" indent="-198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044000" indent="-198000" algn="l" defTabSz="914400" rtl="0" eaLnBrk="1" latinLnBrk="0" hangingPunct="1">
        <a:lnSpc>
          <a:spcPct val="114000"/>
        </a:lnSpc>
        <a:spcBef>
          <a:spcPts val="600"/>
        </a:spcBef>
        <a:buClr>
          <a:srgbClr val="3F9C35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9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0.png"/><Relationship Id="rId5" Type="http://schemas.openxmlformats.org/officeDocument/2006/relationships/image" Target="../media/image270.png"/><Relationship Id="rId4" Type="http://schemas.openxmlformats.org/officeDocument/2006/relationships/image" Target="../media/image2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ntrs.nasa.gov/search.jsp?R=19810011501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channel/UCRgqW7zwcXG_PbyljUVYo3Q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0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Van_der_Pol_oscillator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432" y="2488084"/>
            <a:ext cx="10658111" cy="702502"/>
          </a:xfrm>
        </p:spPr>
        <p:txBody>
          <a:bodyPr/>
          <a:lstStyle/>
          <a:p>
            <a:r>
              <a:rPr lang="en-GB" dirty="0"/>
              <a:t>Development of a second order dynamic stall model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nl-NL" dirty="0"/>
              <a:t>Niels Adema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5" name="Text Placeholder 24">
            <a:extLst>
              <a:ext uri="{FF2B5EF4-FFF2-40B4-BE49-F238E27FC236}">
                <a16:creationId xmlns:a16="http://schemas.microsoft.com/office/drawing/2014/main" id="{4146B3BD-4C38-479F-802D-114305517FE0}"/>
              </a:ext>
            </a:extLst>
          </p:cNvPr>
          <p:cNvSpPr txBox="1">
            <a:spLocks/>
          </p:cNvSpPr>
          <p:nvPr/>
        </p:nvSpPr>
        <p:spPr>
          <a:xfrm>
            <a:off x="334430" y="4369916"/>
            <a:ext cx="8593669" cy="216024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b="1" dirty="0"/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74560B40-B97F-49EA-A34C-609263A99484}"/>
              </a:ext>
            </a:extLst>
          </p:cNvPr>
          <p:cNvSpPr txBox="1">
            <a:spLocks/>
          </p:cNvSpPr>
          <p:nvPr/>
        </p:nvSpPr>
        <p:spPr>
          <a:xfrm>
            <a:off x="334430" y="4793928"/>
            <a:ext cx="8593669" cy="723304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1400" dirty="0" smtClean="0"/>
              <a:t>Cork </a:t>
            </a:r>
            <a:endParaRPr lang="nl-NL" sz="1400" dirty="0"/>
          </a:p>
          <a:p>
            <a:pPr marL="0" indent="0">
              <a:buNone/>
            </a:pPr>
            <a:r>
              <a:rPr lang="nl-NL" sz="1400" dirty="0" err="1" smtClean="0"/>
              <a:t>June</a:t>
            </a:r>
            <a:r>
              <a:rPr lang="nl-NL" sz="1400" dirty="0" smtClean="0"/>
              <a:t> </a:t>
            </a:r>
            <a:r>
              <a:rPr lang="nl-NL" sz="1400" dirty="0"/>
              <a:t>18th </a:t>
            </a:r>
            <a:r>
              <a:rPr lang="nl-NL" sz="1400" dirty="0" smtClean="0"/>
              <a:t>2019</a:t>
            </a:r>
            <a:endParaRPr lang="en-GB" sz="1400" dirty="0"/>
          </a:p>
        </p:txBody>
      </p:sp>
      <p:sp>
        <p:nvSpPr>
          <p:cNvPr id="7" name="Text Placeholder 26">
            <a:extLst>
              <a:ext uri="{FF2B5EF4-FFF2-40B4-BE49-F238E27FC236}">
                <a16:creationId xmlns:a16="http://schemas.microsoft.com/office/drawing/2014/main" id="{850CF5EE-B2BE-40D8-862B-5FED2D04870C}"/>
              </a:ext>
            </a:extLst>
          </p:cNvPr>
          <p:cNvSpPr txBox="1">
            <a:spLocks/>
          </p:cNvSpPr>
          <p:nvPr/>
        </p:nvSpPr>
        <p:spPr>
          <a:xfrm>
            <a:off x="334430" y="4932369"/>
            <a:ext cx="8593669" cy="32060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defPPr>
              <a:defRPr lang="da-DK"/>
            </a:defPPr>
            <a:lvl1pPr marL="0" algn="r" defTabSz="914400" rtl="0" eaLnBrk="1" latinLnBrk="0" hangingPunct="1">
              <a:defRPr sz="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 err="1"/>
              <a:t>Cssdf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3911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Baseline Results – OSU measurements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33" y="1268412"/>
            <a:ext cx="7129719" cy="4896892"/>
          </a:xfrm>
        </p:spPr>
        <p:txBody>
          <a:bodyPr/>
          <a:lstStyle/>
          <a:p>
            <a:r>
              <a:rPr lang="en-GB" dirty="0"/>
              <a:t>Measurements by Ohio State University (OSU)</a:t>
            </a:r>
          </a:p>
          <a:p>
            <a:endParaRPr lang="en-GB" dirty="0"/>
          </a:p>
          <a:p>
            <a:r>
              <a:rPr lang="en-GB" dirty="0"/>
              <a:t>Dynamic measurements carried out on oscillating airfoils </a:t>
            </a:r>
            <a:r>
              <a:rPr lang="nl-NL" dirty="0"/>
              <a:t>(T</a:t>
            </a:r>
            <a:r>
              <a:rPr lang="en-GB" dirty="0"/>
              <a:t>his study focusses on </a:t>
            </a:r>
            <a:r>
              <a:rPr lang="en-GB" b="1" dirty="0"/>
              <a:t>NACA 4415 </a:t>
            </a:r>
            <a:r>
              <a:rPr lang="en-GB" dirty="0"/>
              <a:t>and </a:t>
            </a:r>
            <a:r>
              <a:rPr lang="en-GB" b="1" dirty="0"/>
              <a:t>S809</a:t>
            </a:r>
            <a:r>
              <a:rPr lang="en-GB" dirty="0"/>
              <a:t>)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Reynolds number: 1.25 Million 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Chord of 0.457m</a:t>
            </a:r>
          </a:p>
          <a:p>
            <a:endParaRPr lang="nl-NL" dirty="0"/>
          </a:p>
          <a:p>
            <a:r>
              <a:rPr lang="nl-NL" dirty="0"/>
              <a:t>Tunnel Speed 37m/s up </a:t>
            </a:r>
            <a:r>
              <a:rPr lang="nl-NL" dirty="0" err="1"/>
              <a:t>to</a:t>
            </a:r>
            <a:r>
              <a:rPr lang="nl-NL" dirty="0"/>
              <a:t> 42m/s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10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8997"/>
          <a:stretch/>
        </p:blipFill>
        <p:spPr>
          <a:xfrm>
            <a:off x="7262688" y="1349806"/>
            <a:ext cx="4621213" cy="28850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9024938" y="4253378"/>
                <a:ext cx="2877839" cy="2996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𝛼</m:t>
                      </m:r>
                      <m:d>
                        <m:d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𝑚𝑒𝑎𝑛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𝑎𝑚𝑝</m:t>
                          </m:r>
                        </m:sub>
                      </m:sSub>
                      <m:func>
                        <m:func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1600" b="0" i="0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𝑓𝑡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GB" sz="1600" dirty="0" err="1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4938" y="4253378"/>
                <a:ext cx="2877839" cy="299697"/>
              </a:xfrm>
              <a:prstGeom prst="rect">
                <a:avLst/>
              </a:prstGeom>
              <a:blipFill>
                <a:blip r:embed="rId4"/>
                <a:stretch>
                  <a:fillRect b="-183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4674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Baseline results – NACA4415 low reduced frequency (1/2)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11</a:t>
            </a:fld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34433" y="1268412"/>
            <a:ext cx="3745343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Vortex shedding in measurements</a:t>
            </a:r>
          </a:p>
          <a:p>
            <a:endParaRPr lang="en-GB" dirty="0"/>
          </a:p>
          <a:p>
            <a:r>
              <a:rPr lang="en-GB" dirty="0"/>
              <a:t>Limited oscillation in model.</a:t>
            </a:r>
          </a:p>
          <a:p>
            <a:endParaRPr lang="en-GB" dirty="0"/>
          </a:p>
          <a:p>
            <a:r>
              <a:rPr lang="en-GB" dirty="0"/>
              <a:t>Dip in model results (</a:t>
            </a:r>
            <a:r>
              <a:rPr lang="en-GB" dirty="0" err="1"/>
              <a:t>downstroke</a:t>
            </a:r>
            <a:r>
              <a:rPr lang="en-GB" dirty="0"/>
              <a:t>)</a:t>
            </a:r>
          </a:p>
          <a:p>
            <a:endParaRPr lang="en-GB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9440CD61-8AB7-4922-893A-9574A3FCAC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871864" y="1267735"/>
            <a:ext cx="6984776" cy="409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027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Baseline results – NACA4415 low reduced frequency (2/2)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12</a:t>
            </a:fld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55156" y="1268760"/>
            <a:ext cx="3940644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More unsteadiness in measurements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Model well below measurements</a:t>
            </a:r>
          </a:p>
          <a:p>
            <a:endParaRPr lang="en-GB" dirty="0"/>
          </a:p>
          <a:p>
            <a:r>
              <a:rPr lang="en-GB" dirty="0"/>
              <a:t>Limited vortex shedding 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48D2E72-87AF-4EDF-9DA4-27F2A3A756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268761"/>
            <a:ext cx="7129374" cy="419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210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Baseline results – NACA4415 high reduced frequency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13</a:t>
            </a:fld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34433" y="1268412"/>
            <a:ext cx="3889359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Unsteadiness disappears</a:t>
            </a:r>
          </a:p>
          <a:p>
            <a:endParaRPr lang="en-GB" dirty="0"/>
          </a:p>
          <a:p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and 2</a:t>
            </a:r>
            <a:r>
              <a:rPr lang="en-GB" baseline="30000" dirty="0"/>
              <a:t>nd</a:t>
            </a:r>
            <a:r>
              <a:rPr lang="en-GB" dirty="0"/>
              <a:t> order model produce similar results </a:t>
            </a:r>
          </a:p>
          <a:p>
            <a:endParaRPr lang="en-GB" dirty="0"/>
          </a:p>
          <a:p>
            <a:r>
              <a:rPr lang="en-GB" dirty="0"/>
              <a:t>2</a:t>
            </a:r>
            <a:r>
              <a:rPr lang="en-GB" baseline="30000" dirty="0"/>
              <a:t>nd</a:t>
            </a:r>
            <a:r>
              <a:rPr lang="en-GB" dirty="0"/>
              <a:t> order term fades out</a:t>
            </a:r>
          </a:p>
          <a:p>
            <a:endParaRPr lang="en-GB" dirty="0"/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D813CBFD-08B2-4923-AA73-DDC6152630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32423" y="1268412"/>
            <a:ext cx="7224218" cy="428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88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68F133-5A82-4F96-864C-CAFCE95D7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Snel Model Baseline results - Conclusions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608575-55B1-4C80-BE38-365A74CC5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Dip in the downstroke prediction</a:t>
            </a:r>
          </a:p>
          <a:p>
            <a:endParaRPr lang="en-GB" dirty="0"/>
          </a:p>
          <a:p>
            <a:r>
              <a:rPr lang="en-GB" dirty="0"/>
              <a:t>Vortex Shedding is not predicted at right time</a:t>
            </a:r>
          </a:p>
          <a:p>
            <a:endParaRPr lang="en-GB" dirty="0"/>
          </a:p>
          <a:p>
            <a:r>
              <a:rPr lang="en-GB" dirty="0"/>
              <a:t>The predicted shedding frequency is independent on angle of attack</a:t>
            </a:r>
          </a:p>
          <a:p>
            <a:endParaRPr lang="en-GB" dirty="0"/>
          </a:p>
          <a:p>
            <a:r>
              <a:rPr lang="en-GB" dirty="0"/>
              <a:t>Noted from model formulation:</a:t>
            </a:r>
          </a:p>
          <a:p>
            <a:pPr lvl="1"/>
            <a:r>
              <a:rPr lang="en-GB" dirty="0"/>
              <a:t>The Snel model uses only (steady) lift data, which tends to zero at high angles of attack</a:t>
            </a:r>
          </a:p>
          <a:p>
            <a:pPr lvl="1"/>
            <a:r>
              <a:rPr lang="nl-NL" dirty="0"/>
              <a:t>T</a:t>
            </a:r>
            <a:r>
              <a:rPr lang="en-GB" dirty="0"/>
              <a:t>wo equations are dimensional and should be non dimensional</a:t>
            </a:r>
          </a:p>
          <a:p>
            <a:endParaRPr lang="en-GB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32FDA5-6ACD-472B-B17E-C135471A3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686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Improvement(s) – (1/3)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33" y="1268413"/>
            <a:ext cx="5401527" cy="1728540"/>
          </a:xfrm>
        </p:spPr>
        <p:txBody>
          <a:bodyPr/>
          <a:lstStyle/>
          <a:p>
            <a:r>
              <a:rPr lang="nl-NL" dirty="0"/>
              <a:t>Made model non-</a:t>
            </a:r>
            <a:r>
              <a:rPr lang="nl-NL" dirty="0" err="1"/>
              <a:t>dimensional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addition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time constant</a:t>
            </a:r>
            <a:endParaRPr lang="en-GB" dirty="0"/>
          </a:p>
          <a:p>
            <a:endParaRPr lang="en-GB" dirty="0"/>
          </a:p>
          <a:p>
            <a:r>
              <a:rPr lang="en-GB" dirty="0"/>
              <a:t>Set forcing term to zero in downstroke &amp;</a:t>
            </a:r>
          </a:p>
          <a:p>
            <a:pPr marL="0" indent="0">
              <a:buNone/>
            </a:pPr>
            <a:r>
              <a:rPr lang="en-GB" dirty="0"/>
              <a:t>  Reduce amplitude of forcing</a:t>
            </a:r>
          </a:p>
          <a:p>
            <a:endParaRPr lang="en-GB" dirty="0"/>
          </a:p>
          <a:p>
            <a:r>
              <a:rPr lang="en-GB" dirty="0"/>
              <a:t>Modify damping term in </a:t>
            </a:r>
            <a:r>
              <a:rPr lang="en-GB" dirty="0" err="1"/>
              <a:t>downstroke</a:t>
            </a:r>
            <a:r>
              <a:rPr lang="en-GB" dirty="0"/>
              <a:t>, shedding still allowed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Make Strouhal number of the spring term dependent on projected chord length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15</a:t>
            </a:fld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182221" y="3440266"/>
                <a:ext cx="5385705" cy="5282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=60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𝜏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−0.01</m:t>
                          </m:r>
                          <m:d>
                            <m:d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nl-NL" sz="1600"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nl-NL" sz="1600" b="0" i="1" smtClean="0">
                                      <a:latin typeface="Cambria Math" panose="02040503050406030204" pitchFamily="18" charset="0"/>
                                    </a:rPr>
                                    <m:t>𝑝𝑜𝑡</m:t>
                                  </m:r>
                                </m:sub>
                              </m:sSub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−0.5</m:t>
                              </m:r>
                            </m:e>
                          </m:d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nl-NL" sz="1600" b="0" i="0" smtClean="0">
                              <a:latin typeface="Cambria Math" panose="02040503050406030204" pitchFamily="18" charset="0"/>
                            </a:rPr>
                            <m:t>12</m:t>
                          </m:r>
                          <m:r>
                            <m:rPr>
                              <m:sty m:val="p"/>
                            </m:rPr>
                            <a:rPr lang="nl-NL" sz="1600"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nl-NL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,2</m:t>
                              </m:r>
                            </m:sub>
                          </m:sSub>
                        </m:e>
                      </m:d>
                      <m:r>
                        <a:rPr lang="nl-NL" sz="1600" b="0" i="1" smtClean="0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nl-NL" sz="1600" b="0" i="1" smtClean="0">
                          <a:latin typeface="Cambria Math" panose="02040503050406030204" pitchFamily="18" charset="0"/>
                        </a:rPr>
                        <m:t>𝑖𝑓</m:t>
                      </m:r>
                      <m:f>
                        <m:fPr>
                          <m:ctrlPr>
                            <a:rPr lang="nl-NL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num>
                        <m:den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nl-NL" sz="1600" b="0" i="1" smtClean="0">
                          <a:latin typeface="Cambria Math" panose="02040503050406030204" pitchFamily="18" charset="0"/>
                        </a:rPr>
                        <m:t>&lt;0</m:t>
                      </m:r>
                    </m:oMath>
                  </m:oMathPara>
                </a14:m>
                <a:endParaRPr lang="en-GB" sz="1600" dirty="0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2221" y="3440266"/>
                <a:ext cx="5385705" cy="5282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260382" y="4420993"/>
                <a:ext cx="4095032" cy="6192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10∗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𝑝𝑟𝑜𝑗𝑒𝑐𝑡𝑒𝑑</m:t>
                          </m:r>
                        </m:sub>
                        <m:sup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1+3</m:t>
                          </m:r>
                          <m:r>
                            <m:rPr>
                              <m:sty m:val="p"/>
                            </m:rPr>
                            <a:rPr lang="nl-NL" sz="1600" b="0" i="0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sSubSup>
                            <m:sSubSup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,2</m:t>
                              </m:r>
                            </m:sub>
                            <m:sup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nl-NL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1+3</m:t>
                          </m:r>
                          <m:f>
                            <m:fPr>
                              <m:ctrlP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num>
                            <m:den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𝑑𝑡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GB" sz="1600" dirty="0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0382" y="4420993"/>
                <a:ext cx="4095032" cy="6192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163671" y="2407380"/>
                <a:ext cx="2219134" cy="40075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 xmlns:m="http://schemas.openxmlformats.org/officeDocument/2006/math"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sSub>
                      <m:sSub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=0               </m:t>
                    </m:r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𝑖𝑓</m:t>
                    </m:r>
                    <m:f>
                      <m:f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num>
                      <m:den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GB" sz="1600" dirty="0">
                    <a:solidFill>
                      <a:srgbClr val="333333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3671" y="2407380"/>
                <a:ext cx="2219134" cy="400751"/>
              </a:xfrm>
              <a:prstGeom prst="rect">
                <a:avLst/>
              </a:prstGeom>
              <a:blipFill>
                <a:blip r:embed="rId5"/>
                <a:stretch>
                  <a:fillRect l="-4121" b="-106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286982" y="5097683"/>
                <a:ext cx="2096728" cy="3005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𝑝𝑟𝑜𝑗𝑒𝑐𝑡𝑒𝑑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func>
                        <m:func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1600" b="0" i="0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GB" sz="1600" dirty="0" err="1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982" y="5097683"/>
                <a:ext cx="2096728" cy="300595"/>
              </a:xfrm>
              <a:prstGeom prst="rect">
                <a:avLst/>
              </a:prstGeom>
              <a:blipFill>
                <a:blip r:embed="rId6"/>
                <a:stretch>
                  <a:fillRect l="-1453" b="-2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C834F66-EB29-45E2-A519-5CA5F2DC6558}"/>
                  </a:ext>
                </a:extLst>
              </p:cNvPr>
              <p:cNvSpPr txBox="1"/>
              <p:nvPr/>
            </p:nvSpPr>
            <p:spPr>
              <a:xfrm>
                <a:off x="6260382" y="1000465"/>
                <a:ext cx="3658246" cy="4262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 xmlns:m="http://schemas.openxmlformats.org/officeDocument/2006/math"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sSub>
                      <m:sSub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=0.1</m:t>
                    </m:r>
                    <m:sSub>
                      <m:sSub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−0.15</m:t>
                        </m:r>
                        <m:r>
                          <m:rPr>
                            <m:sty m:val="p"/>
                          </m:rPr>
                          <a:rPr lang="nl-NL" sz="1600" b="0" i="0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𝑝𝑜𝑡</m:t>
                            </m:r>
                          </m:sub>
                        </m:s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+8</m:t>
                        </m:r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  <m:f>
                          <m:fPr>
                            <m:ctrlP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m:rPr>
                                <m:sty m:val="p"/>
                              </m:rPr>
                              <a:rPr lang="nl-NL" sz="1600" b="0" i="0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𝑝𝑜𝑡</m:t>
                                </m:r>
                              </m:sub>
                            </m:sSub>
                          </m:num>
                          <m:den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</m:e>
                    </m:d>
                  </m:oMath>
                </a14:m>
                <a:r>
                  <a:rPr lang="en-GB" sz="1600" dirty="0">
                    <a:solidFill>
                      <a:srgbClr val="333333"/>
                    </a:solidFill>
                  </a:rPr>
                  <a:t> 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C834F66-EB29-45E2-A519-5CA5F2DC65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0382" y="1000465"/>
                <a:ext cx="3658246" cy="426271"/>
              </a:xfrm>
              <a:prstGeom prst="rect">
                <a:avLst/>
              </a:prstGeom>
              <a:blipFill>
                <a:blip r:embed="rId7"/>
                <a:stretch>
                  <a:fillRect l="-2667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7">
                <a:extLst>
                  <a:ext uri="{FF2B5EF4-FFF2-40B4-BE49-F238E27FC236}">
                    <a16:creationId xmlns:a16="http://schemas.microsoft.com/office/drawing/2014/main" id="{438FF92C-CAC3-4281-BF84-114CE3B2B7F8}"/>
                  </a:ext>
                </a:extLst>
              </p:cNvPr>
              <p:cNvSpPr txBox="1"/>
              <p:nvPr/>
            </p:nvSpPr>
            <p:spPr>
              <a:xfrm>
                <a:off x="6182221" y="1436714"/>
                <a:ext cx="3736407" cy="6192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  <m:sup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1+3</m:t>
                          </m:r>
                          <m:r>
                            <m:rPr>
                              <m:sty m:val="p"/>
                            </m:rPr>
                            <a:rPr lang="nl-NL" sz="1600" b="0" i="0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sSubSup>
                            <m:sSubSup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,2</m:t>
                              </m:r>
                            </m:sub>
                            <m:sup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nl-NL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280</m:t>
                              </m:r>
                            </m:e>
                            <m:sup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</m:e>
                            <m:sup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sSup>
                            <m:sSupPr>
                              <m:ctrlP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f>
                                <m:fPr>
                                  <m:ctrlPr>
                                    <a:rPr lang="nl-N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nl-NL" sz="16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nl-NL" sz="1600" b="0" i="1" smtClean="0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nl-NL" sz="1600" b="0" i="1" smtClean="0">
                                      <a:latin typeface="Cambria Math" panose="02040503050406030204" pitchFamily="18" charset="0"/>
                                    </a:rPr>
                                    <m:t>𝑑𝑡</m:t>
                                  </m:r>
                                </m:den>
                              </m:f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GB" sz="1600" dirty="0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10" name="TextBox 7">
                <a:extLst>
                  <a:ext uri="{FF2B5EF4-FFF2-40B4-BE49-F238E27FC236}">
                    <a16:creationId xmlns:a16="http://schemas.microsoft.com/office/drawing/2014/main" id="{438FF92C-CAC3-4281-BF84-114CE3B2B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2221" y="1436714"/>
                <a:ext cx="3736407" cy="61920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41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Improvement(s) – (2/3)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33" y="1268413"/>
            <a:ext cx="11450199" cy="469979"/>
          </a:xfrm>
        </p:spPr>
        <p:txBody>
          <a:bodyPr/>
          <a:lstStyle/>
          <a:p>
            <a:r>
              <a:rPr lang="en-GB" dirty="0"/>
              <a:t>All steady/dynamic lift coefficient terms changed to steady/dynamic normal force coefficients</a:t>
            </a:r>
          </a:p>
          <a:p>
            <a:endParaRPr lang="en-GB" dirty="0"/>
          </a:p>
          <a:p>
            <a:r>
              <a:rPr lang="en-GB" dirty="0"/>
              <a:t>Steady normal and chordwise coefficients follow: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Inverse calculation yields lift and drag</a:t>
            </a:r>
          </a:p>
          <a:p>
            <a:pPr marL="0" indent="0">
              <a:buNone/>
            </a:pPr>
            <a:r>
              <a:rPr lang="en-GB" dirty="0"/>
              <a:t>  coefficients following: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16</a:t>
            </a:fld>
            <a:endParaRPr lang="en-GB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78FE512D-CFC6-466A-BA21-D4FBFDB35A03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3665" y="2462320"/>
            <a:ext cx="5922976" cy="301426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hthoek 12">
                <a:extLst>
                  <a:ext uri="{FF2B5EF4-FFF2-40B4-BE49-F238E27FC236}">
                    <a16:creationId xmlns:a16="http://schemas.microsoft.com/office/drawing/2014/main" id="{7D2A49C5-E4B0-4748-81CC-8BF1A303AB9C}"/>
                  </a:ext>
                </a:extLst>
              </p:cNvPr>
              <p:cNvSpPr/>
              <p:nvPr/>
            </p:nvSpPr>
            <p:spPr>
              <a:xfrm>
                <a:off x="899958" y="4971100"/>
                <a:ext cx="3692806" cy="357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𝑑𝑦𝑛</m:t>
                          </m:r>
                        </m:sub>
                      </m:sSub>
                      <m:r>
                        <a:rPr lang="en-GB" sz="16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𝑑𝑦𝑛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GB" sz="1600">
                          <a:latin typeface="Cambria Math" panose="02040503050406030204" pitchFamily="18" charset="0"/>
                        </a:rPr>
                        <m:t>sin</m:t>
                      </m:r>
                      <m:d>
                        <m:d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  <m:r>
                        <a:rPr lang="en-GB" sz="16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GB" sz="1600" i="0">
                          <a:latin typeface="Cambria Math" panose="02040503050406030204" pitchFamily="18" charset="0"/>
                        </a:rPr>
                        <m:t>cos</m:t>
                      </m:r>
                      <m:d>
                        <m:d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3" name="Rechthoek 12">
                <a:extLst>
                  <a:ext uri="{FF2B5EF4-FFF2-40B4-BE49-F238E27FC236}">
                    <a16:creationId xmlns:a16="http://schemas.microsoft.com/office/drawing/2014/main" id="{7D2A49C5-E4B0-4748-81CC-8BF1A303AB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958" y="4971100"/>
                <a:ext cx="3692806" cy="357983"/>
              </a:xfrm>
              <a:prstGeom prst="rect">
                <a:avLst/>
              </a:prstGeom>
              <a:blipFill>
                <a:blip r:embed="rId4"/>
                <a:stretch>
                  <a:fillRect b="-67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D4F97149-633A-41F6-828A-5A7DCC7798F8}"/>
                  </a:ext>
                </a:extLst>
              </p:cNvPr>
              <p:cNvSpPr/>
              <p:nvPr/>
            </p:nvSpPr>
            <p:spPr>
              <a:xfrm>
                <a:off x="909128" y="4455135"/>
                <a:ext cx="3684085" cy="357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𝑑𝑦𝑛</m:t>
                          </m:r>
                        </m:sub>
                      </m:sSub>
                      <m:r>
                        <a:rPr lang="en-GB" sz="16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𝑑𝑦𝑛</m:t>
                          </m:r>
                        </m:sub>
                      </m:sSub>
                      <m:func>
                        <m:func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1600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d>
                        </m:e>
                      </m:func>
                      <m:r>
                        <a:rPr lang="en-GB" sz="16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GB" sz="1600">
                          <a:latin typeface="Cambria Math" panose="02040503050406030204" pitchFamily="18" charset="0"/>
                        </a:rPr>
                        <m:t>sin</m:t>
                      </m:r>
                      <m:d>
                        <m:d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D4F97149-633A-41F6-828A-5A7DCC7798F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128" y="4455135"/>
                <a:ext cx="3684085" cy="357983"/>
              </a:xfrm>
              <a:prstGeom prst="rect">
                <a:avLst/>
              </a:prstGeom>
              <a:blipFill>
                <a:blip r:embed="rId5"/>
                <a:stretch>
                  <a:fillRect b="-50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hthoek 15">
                <a:extLst>
                  <a:ext uri="{FF2B5EF4-FFF2-40B4-BE49-F238E27FC236}">
                    <a16:creationId xmlns:a16="http://schemas.microsoft.com/office/drawing/2014/main" id="{76C8EB42-0408-4171-8F79-3984B4B14738}"/>
                  </a:ext>
                </a:extLst>
              </p:cNvPr>
              <p:cNvSpPr/>
              <p:nvPr/>
            </p:nvSpPr>
            <p:spPr>
              <a:xfrm>
                <a:off x="734061" y="2876079"/>
                <a:ext cx="4294958" cy="357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  <m:r>
                        <a:rPr lang="en-GB" sz="16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  <m:func>
                        <m:func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1600" i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d>
                        </m:e>
                      </m:func>
                      <m:r>
                        <a:rPr lang="en-GB" sz="16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GB" sz="1600" i="0">
                          <a:latin typeface="Cambria Math" panose="02040503050406030204" pitchFamily="18" charset="0"/>
                        </a:rPr>
                        <m:t>cos</m:t>
                      </m:r>
                      <m:d>
                        <m:d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6" name="Rechthoek 15">
                <a:extLst>
                  <a:ext uri="{FF2B5EF4-FFF2-40B4-BE49-F238E27FC236}">
                    <a16:creationId xmlns:a16="http://schemas.microsoft.com/office/drawing/2014/main" id="{76C8EB42-0408-4171-8F79-3984B4B147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061" y="2876079"/>
                <a:ext cx="4294958" cy="357983"/>
              </a:xfrm>
              <a:prstGeom prst="rect">
                <a:avLst/>
              </a:prstGeom>
              <a:blipFill>
                <a:blip r:embed="rId6"/>
                <a:stretch>
                  <a:fillRect b="-50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hthoek 16">
                <a:extLst>
                  <a:ext uri="{FF2B5EF4-FFF2-40B4-BE49-F238E27FC236}">
                    <a16:creationId xmlns:a16="http://schemas.microsoft.com/office/drawing/2014/main" id="{63D3A5EB-ECC9-4D32-8217-438D751E9D71}"/>
                  </a:ext>
                </a:extLst>
              </p:cNvPr>
              <p:cNvSpPr/>
              <p:nvPr/>
            </p:nvSpPr>
            <p:spPr>
              <a:xfrm>
                <a:off x="823316" y="2462320"/>
                <a:ext cx="4116448" cy="3579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  <m:r>
                        <a:rPr lang="en-GB" sz="16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  <m:func>
                        <m:func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1600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</m:d>
                        </m:e>
                      </m:func>
                      <m:r>
                        <a:rPr lang="en-GB" sz="16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GB" sz="1600" i="0">
                          <a:latin typeface="Cambria Math" panose="02040503050406030204" pitchFamily="18" charset="0"/>
                        </a:rPr>
                        <m:t>sin</m:t>
                      </m:r>
                      <m:d>
                        <m:d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7" name="Rechthoek 16">
                <a:extLst>
                  <a:ext uri="{FF2B5EF4-FFF2-40B4-BE49-F238E27FC236}">
                    <a16:creationId xmlns:a16="http://schemas.microsoft.com/office/drawing/2014/main" id="{63D3A5EB-ECC9-4D32-8217-438D751E9D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316" y="2462320"/>
                <a:ext cx="4116448" cy="357983"/>
              </a:xfrm>
              <a:prstGeom prst="rect">
                <a:avLst/>
              </a:prstGeom>
              <a:blipFill>
                <a:blip r:embed="rId7"/>
                <a:stretch>
                  <a:fillRect b="-50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7590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Improvement(s) – (3/3)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33" y="1268413"/>
            <a:ext cx="8281847" cy="4464843"/>
          </a:xfrm>
        </p:spPr>
        <p:txBody>
          <a:bodyPr/>
          <a:lstStyle/>
          <a:p>
            <a:r>
              <a:rPr lang="en-GB" dirty="0"/>
              <a:t>Airfoil Specific Time Constants for Implementation in Bladed</a:t>
            </a:r>
          </a:p>
          <a:p>
            <a:r>
              <a:rPr lang="en-GB" dirty="0"/>
              <a:t>Unconstrained Minimization Algorithm for Lowest Overall Error</a:t>
            </a:r>
          </a:p>
          <a:p>
            <a:endParaRPr lang="en-GB" dirty="0"/>
          </a:p>
          <a:p>
            <a:r>
              <a:rPr lang="en-GB" dirty="0"/>
              <a:t>Three Analysis</a:t>
            </a:r>
          </a:p>
          <a:p>
            <a:pPr lvl="1"/>
            <a:r>
              <a:rPr lang="en-GB" dirty="0"/>
              <a:t>All OSU Cases</a:t>
            </a:r>
          </a:p>
          <a:p>
            <a:pPr lvl="1"/>
            <a:r>
              <a:rPr lang="en-GB" dirty="0"/>
              <a:t>Low Reduced Frequency</a:t>
            </a:r>
          </a:p>
          <a:p>
            <a:pPr lvl="1"/>
            <a:r>
              <a:rPr lang="en-GB" dirty="0"/>
              <a:t>High Mean Angle of Attack</a:t>
            </a:r>
          </a:p>
          <a:p>
            <a:endParaRPr lang="en-GB" dirty="0"/>
          </a:p>
          <a:p>
            <a:r>
              <a:rPr lang="en-GB" dirty="0"/>
              <a:t>Three sensitive constants found</a:t>
            </a:r>
          </a:p>
          <a:p>
            <a:pPr lvl="1"/>
            <a:r>
              <a:rPr lang="en-GB" dirty="0"/>
              <a:t>First Order Time Constant</a:t>
            </a:r>
          </a:p>
          <a:p>
            <a:pPr lvl="1"/>
            <a:r>
              <a:rPr lang="en-GB" dirty="0"/>
              <a:t>Second Order Forcing Time Constant</a:t>
            </a:r>
          </a:p>
          <a:p>
            <a:pPr lvl="1"/>
            <a:r>
              <a:rPr lang="en-GB" dirty="0"/>
              <a:t>Strouhal Number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17</a:t>
            </a:fld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hthoek 4">
                <a:extLst>
                  <a:ext uri="{FF2B5EF4-FFF2-40B4-BE49-F238E27FC236}">
                    <a16:creationId xmlns:a16="http://schemas.microsoft.com/office/drawing/2014/main" id="{DD3A0C9A-BE32-40FD-AFF4-FFCB1C046419}"/>
                  </a:ext>
                </a:extLst>
              </p:cNvPr>
              <p:cNvSpPr/>
              <p:nvPr/>
            </p:nvSpPr>
            <p:spPr>
              <a:xfrm>
                <a:off x="6713772" y="3806485"/>
                <a:ext cx="3805016" cy="12485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𝑐𝑓</m:t>
                          </m:r>
                        </m:e>
                        <m:sub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a:rPr lang="en-GB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sSub>
                                    <m:sSubPr>
                                      <m:ctrlP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GB" sz="16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∗∆</m:t>
                                  </m:r>
                                  <m:sSub>
                                    <m:sSubPr>
                                      <m:ctrlP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GB" sz="1600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𝑝𝑜𝑡</m:t>
                                      </m:r>
                                    </m:sub>
                                  </m:sSub>
                                </m:num>
                                <m:den>
                                  <m:d>
                                    <m:dPr>
                                      <m:begChr m:val=""/>
                                      <m:ctrlP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1600" i="0">
                                          <a:latin typeface="Cambria Math" panose="02040503050406030204" pitchFamily="18" charset="0"/>
                                        </a:rPr>
                                        <m:t>8(1+60</m:t>
                                      </m:r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𝜏</m:t>
                                      </m:r>
                                      <m:acc>
                                        <m:accPr>
                                          <m:chr m:val="̇"/>
                                          <m:ctrlPr>
                                            <a:rPr lang="en-GB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GB" sz="1600" i="1">
                                              <a:latin typeface="Cambria Math" panose="02040503050406030204" pitchFamily="18" charset="0"/>
                                            </a:rPr>
                                            <m:t>𝛼</m:t>
                                          </m:r>
                                        </m:e>
                                      </m:acc>
                                    </m:e>
                                  </m:d>
                                </m:den>
                              </m:f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̇"/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acc>
                              <m:sSub>
                                <m:sSubPr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𝑝𝑜𝑡</m:t>
                                  </m:r>
                                </m:sub>
                              </m:sSub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≤0</m:t>
                              </m:r>
                            </m:e>
                            <m:e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sSub>
                                    <m:sSubPr>
                                      <m:ctrlP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GB" sz="16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∗∆</m:t>
                                  </m:r>
                                  <m:sSub>
                                    <m:sSubPr>
                                      <m:ctrlP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GB" sz="1600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𝑝𝑜𝑡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8(1+80</m:t>
                                  </m:r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𝜏</m:t>
                                  </m:r>
                                  <m:acc>
                                    <m:accPr>
                                      <m:chr m:val="̇"/>
                                      <m:ctrlP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d>
                                        <m:dPr>
                                          <m:begChr m:val=""/>
                                          <m:ctrlPr>
                                            <a:rPr lang="en-GB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GB" sz="1600" i="1">
                                              <a:latin typeface="Cambria Math" panose="02040503050406030204" pitchFamily="18" charset="0"/>
                                            </a:rPr>
                                            <m:t>𝛼</m:t>
                                          </m:r>
                                        </m:e>
                                      </m:d>
                                    </m:e>
                                  </m:acc>
                                </m:den>
                              </m:f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̇"/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acc>
                              <m:sSub>
                                <m:sSubPr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𝑝𝑜𝑡</m:t>
                                  </m:r>
                                </m:sub>
                              </m:sSub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5" name="Rechthoek 4">
                <a:extLst>
                  <a:ext uri="{FF2B5EF4-FFF2-40B4-BE49-F238E27FC236}">
                    <a16:creationId xmlns:a16="http://schemas.microsoft.com/office/drawing/2014/main" id="{DD3A0C9A-BE32-40FD-AFF4-FFCB1C0464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3772" y="3806485"/>
                <a:ext cx="3805016" cy="12485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hoek 5">
                <a:extLst>
                  <a:ext uri="{FF2B5EF4-FFF2-40B4-BE49-F238E27FC236}">
                    <a16:creationId xmlns:a16="http://schemas.microsoft.com/office/drawing/2014/main" id="{7F252AEC-5D7A-49BA-93E9-97F0FA9FA1A5}"/>
                  </a:ext>
                </a:extLst>
              </p:cNvPr>
              <p:cNvSpPr/>
              <p:nvPr/>
            </p:nvSpPr>
            <p:spPr>
              <a:xfrm>
                <a:off x="6650485" y="5358089"/>
                <a:ext cx="3868303" cy="3751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𝑓𝑡</m:t>
                          </m:r>
                        </m:e>
                        <m:sub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1600" i="0">
                          <a:latin typeface="Cambria Math" panose="02040503050406030204" pitchFamily="18" charset="0"/>
                        </a:rPr>
                        <m:t>=0.01</m:t>
                      </m:r>
                      <m:sSub>
                        <m:sSub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d>
                        <m:d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−0.04∆</m:t>
                          </m:r>
                          <m:sSub>
                            <m:sSub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𝑝𝑜𝑡</m:t>
                              </m:r>
                            </m:sub>
                          </m:sSub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𝜏</m:t>
                          </m:r>
                          <m:sSub>
                            <m:sSub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Δ</m:t>
                                  </m:r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𝑝𝑜𝑡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6" name="Rechthoek 5">
                <a:extLst>
                  <a:ext uri="{FF2B5EF4-FFF2-40B4-BE49-F238E27FC236}">
                    <a16:creationId xmlns:a16="http://schemas.microsoft.com/office/drawing/2014/main" id="{7F252AEC-5D7A-49BA-93E9-97F0FA9FA1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0485" y="5358089"/>
                <a:ext cx="3868303" cy="375167"/>
              </a:xfrm>
              <a:prstGeom prst="rect">
                <a:avLst/>
              </a:prstGeom>
              <a:blipFill>
                <a:blip r:embed="rId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33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Improved results – NACA4415 low reduced frequency (1/2)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18</a:t>
            </a:fld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34433" y="1268412"/>
            <a:ext cx="3529319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Improved capture of oscillations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Phase of oscillations not always correct</a:t>
            </a:r>
          </a:p>
          <a:p>
            <a:endParaRPr lang="en-GB" dirty="0"/>
          </a:p>
          <a:p>
            <a:r>
              <a:rPr lang="en-GB" dirty="0"/>
              <a:t>Frequency captured well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F150196-7019-4057-A86F-03B24284B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386" y="1268412"/>
            <a:ext cx="6748289" cy="397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36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Snel</a:t>
            </a:r>
            <a:r>
              <a:rPr lang="en-GB" dirty="0"/>
              <a:t> Model Improved results – NACA4415 low reduced frequency (2/2)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19</a:t>
            </a:fld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28881" y="1268760"/>
            <a:ext cx="3822402" cy="464434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705" indent="-179705"/>
            <a:r>
              <a:rPr lang="en-GB" dirty="0"/>
              <a:t>Capturing of higher frequency at higher angle of attack</a:t>
            </a:r>
            <a:endParaRPr lang="en-US"/>
          </a:p>
          <a:p>
            <a:pPr marL="0" indent="0">
              <a:buNone/>
            </a:pPr>
            <a:endParaRPr lang="en-GB" dirty="0"/>
          </a:p>
          <a:p>
            <a:pPr marL="179705" indent="-179705"/>
            <a:r>
              <a:rPr lang="en-GB" dirty="0"/>
              <a:t>2</a:t>
            </a:r>
            <a:r>
              <a:rPr lang="en-GB" baseline="30000" dirty="0"/>
              <a:t>nd</a:t>
            </a:r>
            <a:r>
              <a:rPr lang="en-GB" dirty="0"/>
              <a:t> order model bit below measurements. </a:t>
            </a:r>
            <a:endParaRPr lang="en-GB" dirty="0">
              <a:ea typeface="Verdana"/>
              <a:cs typeface="Verdana"/>
            </a:endParaRPr>
          </a:p>
          <a:p>
            <a:pPr marL="179705" indent="-179705"/>
            <a:endParaRPr lang="en-GB" dirty="0">
              <a:ea typeface="Verdana"/>
              <a:cs typeface="Verdana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89B8C28-93C7-4F5D-965A-7CEE3D516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8223" y="1265064"/>
            <a:ext cx="7064896" cy="413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93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37976B-21F8-47B9-AA0B-58E3FCC91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Introduction</a:t>
            </a:r>
            <a:endParaRPr lang="en-GB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A2A17FC-18AA-4662-BD64-1D07066134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Work done as part of EUREC Master programme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Work started in July 2018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Finished in December 2018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Work supervised by:</a:t>
            </a:r>
          </a:p>
          <a:p>
            <a:pPr lvl="1"/>
            <a:r>
              <a:rPr lang="en-GB" dirty="0"/>
              <a:t>Menno Kloosterman (DNV GL)</a:t>
            </a:r>
          </a:p>
          <a:p>
            <a:pPr lvl="1"/>
            <a:r>
              <a:rPr lang="en-GB" dirty="0"/>
              <a:t>Dr. Gerard Schepers (Hanze/ TNO)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75A9D8D-0714-4EA3-8BBB-95BACEC88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</a:t>
            </a:fld>
            <a:endParaRPr lang="en-GB" dirty="0"/>
          </a:p>
        </p:txBody>
      </p:sp>
      <p:pic>
        <p:nvPicPr>
          <p:cNvPr id="5" name="Picture 6" descr="Afbeeldingsresultaat voor hanze university of applied sciences">
            <a:extLst>
              <a:ext uri="{FF2B5EF4-FFF2-40B4-BE49-F238E27FC236}">
                <a16:creationId xmlns:a16="http://schemas.microsoft.com/office/drawing/2014/main" id="{E3E118AC-D172-4393-B180-7533EE48AA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3" b="36433"/>
          <a:stretch/>
        </p:blipFill>
        <p:spPr bwMode="auto">
          <a:xfrm>
            <a:off x="6456040" y="3284984"/>
            <a:ext cx="4857750" cy="122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Afbeeldingsresultaat voor EUREC master">
            <a:extLst>
              <a:ext uri="{FF2B5EF4-FFF2-40B4-BE49-F238E27FC236}">
                <a16:creationId xmlns:a16="http://schemas.microsoft.com/office/drawing/2014/main" id="{D65A29AC-D124-4D1D-B0EC-299798458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665" y="1412776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8163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Improved results – S809 low reduced frequency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20</a:t>
            </a:fld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34433" y="1268412"/>
            <a:ext cx="3529319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Using S809 give good results </a:t>
            </a:r>
          </a:p>
          <a:p>
            <a:endParaRPr lang="en-GB" dirty="0"/>
          </a:p>
          <a:p>
            <a:r>
              <a:rPr lang="en-GB" dirty="0"/>
              <a:t>Bit below measurements</a:t>
            </a:r>
          </a:p>
          <a:p>
            <a:endParaRPr lang="en-GB" dirty="0"/>
          </a:p>
          <a:p>
            <a:r>
              <a:rPr lang="en-GB" dirty="0"/>
              <a:t>Trends well captured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99B24DD-1173-4937-A1ED-CC6988D7EA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447" y="1268412"/>
            <a:ext cx="7211194" cy="440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067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Improved results – Frequency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21</a:t>
            </a:fld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34433" y="1268413"/>
            <a:ext cx="5329519" cy="10084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Power Spectral Density Estimate</a:t>
            </a:r>
          </a:p>
          <a:p>
            <a:r>
              <a:rPr lang="en-GB" dirty="0"/>
              <a:t>Removed Forcing Frequency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2972348-3BC4-4F63-96F2-724356DB92F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168008" y="1754891"/>
            <a:ext cx="4823981" cy="3348218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B7D0EA-67B2-4D3C-8FB2-0EE032602DE0}"/>
              </a:ext>
            </a:extLst>
          </p:cNvPr>
          <p:cNvSpPr txBox="1">
            <a:spLocks/>
          </p:cNvSpPr>
          <p:nvPr/>
        </p:nvSpPr>
        <p:spPr>
          <a:xfrm>
            <a:off x="334431" y="2492836"/>
            <a:ext cx="5329519" cy="15122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NACA 4415 at Low Reduced Frequency</a:t>
            </a:r>
          </a:p>
          <a:p>
            <a:endParaRPr lang="en-GB" dirty="0"/>
          </a:p>
          <a:p>
            <a:r>
              <a:rPr lang="en-GB" dirty="0"/>
              <a:t>Frequency Prediction Correct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3208E6F-8862-41AC-9EDD-A02247B540EF}"/>
              </a:ext>
            </a:extLst>
          </p:cNvPr>
          <p:cNvSpPr txBox="1">
            <a:spLocks/>
          </p:cNvSpPr>
          <p:nvPr/>
        </p:nvSpPr>
        <p:spPr>
          <a:xfrm>
            <a:off x="334430" y="2492835"/>
            <a:ext cx="5329519" cy="3286363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S809 at Higher Reduced Frequency</a:t>
            </a:r>
          </a:p>
          <a:p>
            <a:endParaRPr lang="en-GB" dirty="0"/>
          </a:p>
          <a:p>
            <a:r>
              <a:rPr lang="en-GB" dirty="0"/>
              <a:t>Frequency Prediction Still Correct</a:t>
            </a:r>
          </a:p>
          <a:p>
            <a:endParaRPr lang="nl-NL" dirty="0"/>
          </a:p>
          <a:p>
            <a:endParaRPr lang="nl-NL" dirty="0"/>
          </a:p>
          <a:p>
            <a:endParaRPr lang="en-GB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BECCEA88-290B-4F1C-B68F-44A3E069E71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075517" y="1754892"/>
            <a:ext cx="4916472" cy="328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6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Model Improved results – Absolute Error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22</a:t>
            </a:fld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34433" y="1268412"/>
            <a:ext cx="8713895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Absolute Error Following</a:t>
            </a:r>
          </a:p>
          <a:p>
            <a:endParaRPr lang="en-GB" dirty="0"/>
          </a:p>
          <a:p>
            <a:r>
              <a:rPr lang="en-GB" dirty="0"/>
              <a:t>Error between model and OSU measurements reduced significantly </a:t>
            </a:r>
          </a:p>
          <a:p>
            <a:pPr marL="0" indent="0">
              <a:buNone/>
            </a:pP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hoek 2">
                <a:extLst>
                  <a:ext uri="{FF2B5EF4-FFF2-40B4-BE49-F238E27FC236}">
                    <a16:creationId xmlns:a16="http://schemas.microsoft.com/office/drawing/2014/main" id="{637E6499-0B7D-4CC5-A224-23A162B85F8E}"/>
                  </a:ext>
                </a:extLst>
              </p:cNvPr>
              <p:cNvSpPr/>
              <p:nvPr/>
            </p:nvSpPr>
            <p:spPr>
              <a:xfrm>
                <a:off x="4439816" y="1245566"/>
                <a:ext cx="2907463" cy="37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= </m:t>
                          </m:r>
                          <m:sSub>
                            <m:sSub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𝑚𝑜𝑑𝑒𝑙</m:t>
                              </m:r>
                            </m:sub>
                          </m:sSub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)− </m:t>
                          </m:r>
                          <m:sSub>
                            <m:sSub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𝑂𝑆𝑈</m:t>
                              </m:r>
                            </m:sub>
                          </m:sSub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3" name="Rechthoek 2">
                <a:extLst>
                  <a:ext uri="{FF2B5EF4-FFF2-40B4-BE49-F238E27FC236}">
                    <a16:creationId xmlns:a16="http://schemas.microsoft.com/office/drawing/2014/main" id="{637E6499-0B7D-4CC5-A224-23A162B85F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9816" y="1245566"/>
                <a:ext cx="2907463" cy="370294"/>
              </a:xfrm>
              <a:prstGeom prst="rect">
                <a:avLst/>
              </a:prstGeom>
              <a:blipFill>
                <a:blip r:embed="rId3"/>
                <a:stretch>
                  <a:fillRect t="-142623" r="-18239" b="-2180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hoek 5">
                <a:extLst>
                  <a:ext uri="{FF2B5EF4-FFF2-40B4-BE49-F238E27FC236}">
                    <a16:creationId xmlns:a16="http://schemas.microsoft.com/office/drawing/2014/main" id="{AEDC9063-AB3D-4667-ADBA-93CD0C6C1FB4}"/>
                  </a:ext>
                </a:extLst>
              </p:cNvPr>
              <p:cNvSpPr/>
              <p:nvPr/>
            </p:nvSpPr>
            <p:spPr>
              <a:xfrm>
                <a:off x="7761515" y="911168"/>
                <a:ext cx="2903039" cy="10502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1600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GB" sz="1600" i="1">
                          <a:latin typeface="Cambria Math" panose="02040503050406030204" pitchFamily="18" charset="0"/>
                        </a:rPr>
                        <m:t>𝑏𝑠𝑜𝑙𝑢𝑡𝑒</m:t>
                      </m:r>
                      <m:r>
                        <a:rPr lang="en-GB" sz="16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1600" i="1">
                          <a:latin typeface="Cambria Math" panose="02040503050406030204" pitchFamily="18" charset="0"/>
                        </a:rPr>
                        <m:t>𝐸𝑟𝑟𝑜𝑟</m:t>
                      </m:r>
                      <m:r>
                        <a:rPr lang="en-GB" sz="1600" i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  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Sup>
                                <m:sSubSupPr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nary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ra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6" name="Rechthoek 5">
                <a:extLst>
                  <a:ext uri="{FF2B5EF4-FFF2-40B4-BE49-F238E27FC236}">
                    <a16:creationId xmlns:a16="http://schemas.microsoft.com/office/drawing/2014/main" id="{AEDC9063-AB3D-4667-ADBA-93CD0C6C1F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1515" y="911168"/>
                <a:ext cx="2903039" cy="10502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ep 8">
            <a:extLst>
              <a:ext uri="{FF2B5EF4-FFF2-40B4-BE49-F238E27FC236}">
                <a16:creationId xmlns:a16="http://schemas.microsoft.com/office/drawing/2014/main" id="{92F17460-95C6-4241-92FB-15243DC07222}"/>
              </a:ext>
            </a:extLst>
          </p:cNvPr>
          <p:cNvGrpSpPr/>
          <p:nvPr/>
        </p:nvGrpSpPr>
        <p:grpSpPr>
          <a:xfrm>
            <a:off x="1199456" y="2492896"/>
            <a:ext cx="9252891" cy="3675945"/>
            <a:chOff x="0" y="0"/>
            <a:chExt cx="4507394" cy="1795145"/>
          </a:xfrm>
        </p:grpSpPr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CE449C15-9466-461A-980B-30D3312E3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8069" y="0"/>
              <a:ext cx="2219325" cy="17951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3A9CE020-1205-492F-8334-B82A5A56F6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20595" cy="178943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69381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to Beddoes-Leishman model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33" y="1268412"/>
            <a:ext cx="3817351" cy="4644347"/>
          </a:xfrm>
        </p:spPr>
        <p:txBody>
          <a:bodyPr/>
          <a:lstStyle/>
          <a:p>
            <a:r>
              <a:rPr lang="en-GB" dirty="0"/>
              <a:t>Beddoes-Leishman generally below measurements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Beddoes-Leishman predicts no vortex shedding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23</a:t>
            </a:fld>
            <a:endParaRPr lang="en-GB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6E3047B-BD82-4F1B-8E7C-730110FE49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0854" y="1268412"/>
            <a:ext cx="6865787" cy="400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2796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to Beddoes-Leishman model (2/2)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24</a:t>
            </a:fld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4433" y="1268412"/>
            <a:ext cx="4393415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At high frequency 2</a:t>
            </a:r>
            <a:r>
              <a:rPr lang="en-GB" baseline="30000" dirty="0"/>
              <a:t>nd</a:t>
            </a:r>
            <a:r>
              <a:rPr lang="en-GB" dirty="0"/>
              <a:t> order term fades</a:t>
            </a:r>
          </a:p>
          <a:p>
            <a:endParaRPr lang="en-GB" dirty="0"/>
          </a:p>
          <a:p>
            <a:r>
              <a:rPr lang="en-GB" dirty="0"/>
              <a:t>Beddoes-Leishman well below measurements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GB" dirty="0"/>
          </a:p>
          <a:p>
            <a:r>
              <a:rPr lang="en-GB" dirty="0"/>
              <a:t>Improvement with respect to Beddoes-Leishman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03839859-86A6-4715-86F1-9E325035C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3217" y="1268412"/>
            <a:ext cx="6993424" cy="41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39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Validation against New MEXICO experiments (1/5)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25</a:t>
            </a:fld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4433" y="1268413"/>
            <a:ext cx="8353855" cy="31687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Model Experiments in Controlled Conditions</a:t>
            </a:r>
          </a:p>
          <a:p>
            <a:endParaRPr lang="en-GB" dirty="0"/>
          </a:p>
          <a:p>
            <a:r>
              <a:rPr lang="en-GB" dirty="0"/>
              <a:t>Instrumented Rotor with 4.5m Diameter</a:t>
            </a:r>
          </a:p>
          <a:p>
            <a:endParaRPr lang="en-GB" dirty="0"/>
          </a:p>
          <a:p>
            <a:r>
              <a:rPr lang="en-GB" dirty="0"/>
              <a:t>Large Scale Low Speed Facility of the German Dutch Wind Tunnels</a:t>
            </a:r>
          </a:p>
          <a:p>
            <a:endParaRPr lang="en-GB" dirty="0"/>
          </a:p>
          <a:p>
            <a:r>
              <a:rPr lang="en-GB" dirty="0"/>
              <a:t>Standstill (both Axial &amp; Yawed) with varying Pitch and Wind Directions</a:t>
            </a:r>
          </a:p>
          <a:p>
            <a:endParaRPr lang="en-GB" dirty="0"/>
          </a:p>
        </p:txBody>
      </p:sp>
      <p:pic>
        <p:nvPicPr>
          <p:cNvPr id="8" name="Picture 2" descr="Afbeeldingsresultaat voor mexico wind turbine wind tunnel">
            <a:extLst>
              <a:ext uri="{FF2B5EF4-FFF2-40B4-BE49-F238E27FC236}">
                <a16:creationId xmlns:a16="http://schemas.microsoft.com/office/drawing/2014/main" id="{0CBCDAE1-8D71-47DD-8330-3D7D7B752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04" y="1127335"/>
            <a:ext cx="2856317" cy="428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A69A813A-D72F-41EF-9E07-BBC7C75C35D4}"/>
              </a:ext>
            </a:extLst>
          </p:cNvPr>
          <p:cNvSpPr txBox="1"/>
          <p:nvPr/>
        </p:nvSpPr>
        <p:spPr>
          <a:xfrm>
            <a:off x="8832305" y="5519823"/>
            <a:ext cx="2880320" cy="1648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050" dirty="0">
                <a:solidFill>
                  <a:srgbClr val="333333"/>
                </a:solidFill>
              </a:rPr>
              <a:t>MEXICO model wind turbine, source: ECN</a:t>
            </a:r>
          </a:p>
        </p:txBody>
      </p:sp>
      <p:sp>
        <p:nvSpPr>
          <p:cNvPr id="3" name="Pijl: omlaag 2">
            <a:extLst>
              <a:ext uri="{FF2B5EF4-FFF2-40B4-BE49-F238E27FC236}">
                <a16:creationId xmlns:a16="http://schemas.microsoft.com/office/drawing/2014/main" id="{98B35C78-2B06-42FF-A054-1D610028A277}"/>
              </a:ext>
            </a:extLst>
          </p:cNvPr>
          <p:cNvSpPr/>
          <p:nvPr/>
        </p:nvSpPr>
        <p:spPr>
          <a:xfrm>
            <a:off x="4066845" y="4158006"/>
            <a:ext cx="576064" cy="1080120"/>
          </a:xfrm>
          <a:prstGeom prst="downArrow">
            <a:avLst/>
          </a:prstGeom>
          <a:solidFill>
            <a:schemeClr val="accent4"/>
          </a:solidFill>
          <a:ln w="95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3000"/>
              </a:lnSpc>
              <a:spcBef>
                <a:spcPts val="600"/>
              </a:spcBef>
            </a:pPr>
            <a:endParaRPr lang="en-GB" sz="1600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FAAF44FF-C5FF-42EF-9D02-1E6F8B9553CC}"/>
              </a:ext>
            </a:extLst>
          </p:cNvPr>
          <p:cNvSpPr/>
          <p:nvPr/>
        </p:nvSpPr>
        <p:spPr>
          <a:xfrm>
            <a:off x="334431" y="5404921"/>
            <a:ext cx="8040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Design Load Cases with Dynamic Stall and Vortex Shedding</a:t>
            </a:r>
          </a:p>
        </p:txBody>
      </p:sp>
    </p:spTree>
    <p:extLst>
      <p:ext uri="{BB962C8B-B14F-4D97-AF65-F5344CB8AC3E}">
        <p14:creationId xmlns:p14="http://schemas.microsoft.com/office/powerpoint/2010/main" val="344056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Validation against New MEXICO experiments (2/5)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26</a:t>
            </a:fld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4433" y="1268412"/>
            <a:ext cx="6481647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Axial Flow – Pitch -2.3° - Angle of Attack ± 90°</a:t>
            </a:r>
          </a:p>
          <a:p>
            <a:endParaRPr lang="en-GB" dirty="0"/>
          </a:p>
          <a:p>
            <a:r>
              <a:rPr lang="en-GB" dirty="0"/>
              <a:t>Standard deviation matches</a:t>
            </a:r>
          </a:p>
          <a:p>
            <a:endParaRPr lang="en-GB" dirty="0"/>
          </a:p>
          <a:p>
            <a:r>
              <a:rPr lang="en-GB" dirty="0"/>
              <a:t>Bladed Normal Force prediction generally higher </a:t>
            </a:r>
          </a:p>
          <a:p>
            <a:pPr marL="0" indent="0">
              <a:buNone/>
            </a:pPr>
            <a:r>
              <a:rPr lang="en-GB" dirty="0"/>
              <a:t>  than measurements</a:t>
            </a:r>
          </a:p>
          <a:p>
            <a:r>
              <a:rPr lang="en-GB" dirty="0"/>
              <a:t>Similar offset found in other studies</a:t>
            </a:r>
          </a:p>
          <a:p>
            <a:endParaRPr lang="en-GB" dirty="0"/>
          </a:p>
          <a:p>
            <a:r>
              <a:rPr lang="en-GB" dirty="0"/>
              <a:t>Frequency much higher than measurements </a:t>
            </a:r>
          </a:p>
          <a:p>
            <a:pPr lvl="1"/>
            <a:r>
              <a:rPr lang="en-GB" dirty="0"/>
              <a:t>Expected outcome with 0.2 Strouhal number </a:t>
            </a:r>
          </a:p>
          <a:p>
            <a:endParaRPr lang="nl-NL" dirty="0"/>
          </a:p>
          <a:p>
            <a:r>
              <a:rPr lang="nl-NL" dirty="0"/>
              <a:t>No </a:t>
            </a:r>
            <a:r>
              <a:rPr lang="nl-NL" dirty="0" err="1"/>
              <a:t>explanation</a:t>
            </a:r>
            <a:r>
              <a:rPr lang="nl-NL" dirty="0"/>
              <a:t>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difference</a:t>
            </a:r>
            <a:r>
              <a:rPr lang="nl-NL" dirty="0"/>
              <a:t> is found </a:t>
            </a:r>
            <a:r>
              <a:rPr lang="nl-NL" dirty="0" err="1"/>
              <a:t>currently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27FCD9F-75B9-487F-8205-32EC508D9074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0641" y="1268411"/>
            <a:ext cx="5256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53E44C4-8D3A-4AB1-B182-6803637860A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0642" y="1293502"/>
            <a:ext cx="5256000" cy="34316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231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Validation against New MEXICO experiments (3/5)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27</a:t>
            </a:fld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4433" y="1268412"/>
            <a:ext cx="6265623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Yawed Flow – Pitch 90° - Wind Direction 30° from N</a:t>
            </a:r>
          </a:p>
          <a:p>
            <a:endParaRPr lang="en-GB" dirty="0"/>
          </a:p>
          <a:p>
            <a:r>
              <a:rPr lang="en-GB" dirty="0"/>
              <a:t>Blade 1, Angle of Attack ± 25°</a:t>
            </a:r>
          </a:p>
          <a:p>
            <a:endParaRPr lang="en-GB" dirty="0"/>
          </a:p>
          <a:p>
            <a:r>
              <a:rPr lang="en-GB" dirty="0"/>
              <a:t>Bladed Normal Force Prediction and Standard Deviation matches quite well with New Mexico</a:t>
            </a:r>
          </a:p>
          <a:p>
            <a:endParaRPr lang="en-GB" dirty="0"/>
          </a:p>
          <a:p>
            <a:r>
              <a:rPr lang="en-GB" dirty="0"/>
              <a:t>Frequency prediction too high but closer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C5FBE96-BE34-41AB-A6ED-B74B842F971C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056" y="1268412"/>
            <a:ext cx="5256585" cy="3240708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DB506F8C-3314-45EA-B247-4FED7D95035F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8048" y="1268412"/>
            <a:ext cx="5328593" cy="339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Validation against New MEXICO experiments (4/5)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28</a:t>
            </a:fld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4433" y="1268412"/>
            <a:ext cx="6265623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Yawed Flow – Pitch 90° - Wind Direction 30° from N</a:t>
            </a:r>
          </a:p>
          <a:p>
            <a:endParaRPr lang="en-GB" dirty="0"/>
          </a:p>
          <a:p>
            <a:r>
              <a:rPr lang="en-GB" dirty="0"/>
              <a:t>Blade 2, Angle of Attack ± -20°</a:t>
            </a:r>
          </a:p>
          <a:p>
            <a:endParaRPr lang="en-GB" dirty="0"/>
          </a:p>
          <a:p>
            <a:r>
              <a:rPr lang="en-GB" dirty="0"/>
              <a:t>Unsteadiness in model disappears</a:t>
            </a:r>
          </a:p>
          <a:p>
            <a:endParaRPr lang="nl-NL" dirty="0"/>
          </a:p>
          <a:p>
            <a:endParaRPr lang="nl-NL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F796ACA-B83C-4DE1-8E27-7CA987E3224B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1268412"/>
            <a:ext cx="5184577" cy="309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609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Validation against New MEXICO experiments (5/5)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29</a:t>
            </a:fld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34433" y="1268412"/>
            <a:ext cx="6625663" cy="46443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Interesting Case at Wind Direction -45° from N 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Predicted Frequency = Blade Natural Frequency</a:t>
            </a:r>
          </a:p>
          <a:p>
            <a:endParaRPr lang="en-GB" dirty="0"/>
          </a:p>
          <a:p>
            <a:r>
              <a:rPr lang="en-GB" dirty="0"/>
              <a:t>Not seen in measurements</a:t>
            </a:r>
          </a:p>
          <a:p>
            <a:pPr lvl="1"/>
            <a:r>
              <a:rPr lang="nl-NL" dirty="0"/>
              <a:t>Airfoil </a:t>
            </a:r>
            <a:r>
              <a:rPr lang="nl-NL" dirty="0" err="1"/>
              <a:t>Specific</a:t>
            </a:r>
            <a:r>
              <a:rPr lang="nl-NL" dirty="0"/>
              <a:t> Time Constants?</a:t>
            </a:r>
          </a:p>
          <a:p>
            <a:pPr lvl="1"/>
            <a:r>
              <a:rPr lang="nl-NL" dirty="0"/>
              <a:t>Strouhal </a:t>
            </a:r>
            <a:r>
              <a:rPr lang="nl-NL" dirty="0" err="1"/>
              <a:t>Number</a:t>
            </a:r>
            <a:r>
              <a:rPr lang="nl-NL" dirty="0"/>
              <a:t> of different airfoils?</a:t>
            </a:r>
          </a:p>
          <a:p>
            <a:pPr lvl="2"/>
            <a:r>
              <a:rPr lang="nl-NL" dirty="0"/>
              <a:t>In Mexico </a:t>
            </a:r>
            <a:r>
              <a:rPr lang="nl-NL" dirty="0" err="1"/>
              <a:t>Measurements</a:t>
            </a:r>
            <a:r>
              <a:rPr lang="nl-NL" dirty="0"/>
              <a:t> </a:t>
            </a:r>
            <a:r>
              <a:rPr lang="nl-NL" dirty="0" err="1"/>
              <a:t>lower</a:t>
            </a:r>
            <a:r>
              <a:rPr lang="nl-NL" dirty="0"/>
              <a:t> </a:t>
            </a:r>
            <a:r>
              <a:rPr lang="nl-NL" dirty="0" err="1"/>
              <a:t>than</a:t>
            </a:r>
            <a:r>
              <a:rPr lang="nl-NL" dirty="0"/>
              <a:t> 0.2</a:t>
            </a:r>
          </a:p>
          <a:p>
            <a:pPr lvl="1"/>
            <a:r>
              <a:rPr lang="nl-NL" dirty="0"/>
              <a:t>Flexibility of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blades</a:t>
            </a:r>
            <a:r>
              <a:rPr lang="nl-NL" dirty="0"/>
              <a:t>?</a:t>
            </a:r>
          </a:p>
          <a:p>
            <a:pPr lvl="1"/>
            <a:r>
              <a:rPr lang="nl-NL" dirty="0"/>
              <a:t>Wind tunnel </a:t>
            </a:r>
            <a:r>
              <a:rPr lang="nl-NL" dirty="0" err="1"/>
              <a:t>effects</a:t>
            </a:r>
            <a:r>
              <a:rPr lang="nl-NL" dirty="0"/>
              <a:t>?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Promising but more research required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86B2F3B5-78A5-4AA1-8BDB-417E94C7C835}"/>
              </a:ext>
            </a:extLst>
          </p:cNvPr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056" y="1268412"/>
            <a:ext cx="5256585" cy="3240708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E1C9E3EE-5D84-4E8B-A1D3-196B80CDE2A0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056" y="1241570"/>
            <a:ext cx="5256584" cy="344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4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34433" y="1268412"/>
            <a:ext cx="5545543" cy="4644347"/>
          </a:xfrm>
        </p:spPr>
        <p:txBody>
          <a:bodyPr/>
          <a:lstStyle/>
          <a:p>
            <a:r>
              <a:rPr lang="en-GB" dirty="0"/>
              <a:t>Design Standards require rotor parked in storm conditions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Yaw system is not operational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Design driving loads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Low damping on blade edgewise modes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Uncertainty in dynamic stall models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5BA07366-CB75-4AA8-9E5B-928B849F427C}" type="slidenum">
              <a:rPr lang="en-GB" smtClean="0"/>
              <a:t>3</a:t>
            </a:fld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6241"/>
          <a:stretch/>
        </p:blipFill>
        <p:spPr>
          <a:xfrm>
            <a:off x="5663952" y="1052736"/>
            <a:ext cx="6408712" cy="472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6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33" y="241082"/>
            <a:ext cx="11522208" cy="670086"/>
          </a:xfrm>
        </p:spPr>
        <p:txBody>
          <a:bodyPr/>
          <a:lstStyle/>
          <a:p>
            <a:r>
              <a:rPr lang="en-GB" dirty="0"/>
              <a:t>Conclusions and Recommendations for Future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31" y="1160917"/>
            <a:ext cx="11378193" cy="3477679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Conclusions:</a:t>
            </a:r>
          </a:p>
          <a:p>
            <a:r>
              <a:rPr lang="en-GB" dirty="0"/>
              <a:t>Analysis and improvement to the Snel Second Order Model using OSU experimental data</a:t>
            </a:r>
          </a:p>
          <a:p>
            <a:endParaRPr lang="en-GB" dirty="0"/>
          </a:p>
          <a:p>
            <a:r>
              <a:rPr lang="en-GB" dirty="0"/>
              <a:t>Snel Model looks promising for predicting unsteady vortex shedding</a:t>
            </a:r>
          </a:p>
          <a:p>
            <a:endParaRPr lang="en-GB" dirty="0"/>
          </a:p>
          <a:p>
            <a:r>
              <a:rPr lang="en-GB" dirty="0"/>
              <a:t>Improvement with respect to Beddoes-Leishman</a:t>
            </a:r>
          </a:p>
          <a:p>
            <a:endParaRPr lang="en-GB" dirty="0"/>
          </a:p>
          <a:p>
            <a:r>
              <a:rPr lang="en-GB" dirty="0"/>
              <a:t>Combination with New MECIXO data shows need for further research and validation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156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33" y="241082"/>
            <a:ext cx="11522208" cy="670086"/>
          </a:xfrm>
        </p:spPr>
        <p:txBody>
          <a:bodyPr/>
          <a:lstStyle/>
          <a:p>
            <a:r>
              <a:rPr lang="en-GB" dirty="0"/>
              <a:t>Conclusions and Recommendations for Future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31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228960C-AEE6-49F9-9A65-F59E47130F8B}"/>
              </a:ext>
            </a:extLst>
          </p:cNvPr>
          <p:cNvSpPr txBox="1">
            <a:spLocks/>
          </p:cNvSpPr>
          <p:nvPr/>
        </p:nvSpPr>
        <p:spPr>
          <a:xfrm>
            <a:off x="334430" y="1160917"/>
            <a:ext cx="11378193" cy="34776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/>
              <a:t>Future Work:</a:t>
            </a:r>
          </a:p>
          <a:p>
            <a:r>
              <a:rPr lang="en-GB" dirty="0"/>
              <a:t>Validation of the Snel Model with CFD data</a:t>
            </a:r>
          </a:p>
          <a:p>
            <a:endParaRPr lang="en-GB" dirty="0"/>
          </a:p>
          <a:p>
            <a:r>
              <a:rPr lang="en-GB" dirty="0"/>
              <a:t>Dedicated Analysis of the Model in combination with negative angles of attack</a:t>
            </a:r>
          </a:p>
          <a:p>
            <a:endParaRPr lang="en-GB" dirty="0"/>
          </a:p>
          <a:p>
            <a:r>
              <a:rPr lang="en-GB" dirty="0"/>
              <a:t>Combination of Beddoes-Leishman and Snel Second Order term</a:t>
            </a:r>
          </a:p>
          <a:p>
            <a:endParaRPr lang="nl-NL" dirty="0"/>
          </a:p>
          <a:p>
            <a:r>
              <a:rPr lang="en-GB" dirty="0"/>
              <a:t>Test the Model with Full Scale Turbine Data (DAN-AERO project)</a:t>
            </a:r>
          </a:p>
          <a:p>
            <a:endParaRPr lang="en-GB" dirty="0"/>
          </a:p>
          <a:p>
            <a:r>
              <a:rPr lang="en-GB" dirty="0"/>
              <a:t>Dedicated analysis of Snel model in combination with Bladed</a:t>
            </a:r>
          </a:p>
        </p:txBody>
      </p:sp>
    </p:spTree>
    <p:extLst>
      <p:ext uri="{BB962C8B-B14F-4D97-AF65-F5344CB8AC3E}">
        <p14:creationId xmlns:p14="http://schemas.microsoft.com/office/powerpoint/2010/main" val="3332833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Thank you for your attention!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>Questions?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5BA07366-CB75-4AA8-9E5B-928B849F427C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GB"/>
              <a:t>Niels Adema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GB"/>
              <a:t>nielsadema1994@gmail.com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GB"/>
              <a:t>+31 6 11248730</a:t>
            </a:r>
          </a:p>
        </p:txBody>
      </p:sp>
    </p:spTree>
    <p:extLst>
      <p:ext uri="{BB962C8B-B14F-4D97-AF65-F5344CB8AC3E}">
        <p14:creationId xmlns:p14="http://schemas.microsoft.com/office/powerpoint/2010/main" val="32816502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31" y="1160917"/>
            <a:ext cx="11522210" cy="5004387"/>
          </a:xfrm>
        </p:spPr>
        <p:txBody>
          <a:bodyPr/>
          <a:lstStyle/>
          <a:p>
            <a:r>
              <a:rPr lang="en-GB" sz="1400" dirty="0"/>
              <a:t>J.G. Leishman, “Challenges in modelling the unsteady aerodynamics of wind turbines”, </a:t>
            </a:r>
            <a:r>
              <a:rPr lang="en-GB" sz="1400" i="1" dirty="0"/>
              <a:t>Wind Energy, </a:t>
            </a:r>
            <a:r>
              <a:rPr lang="en-GB" sz="1400" dirty="0"/>
              <a:t>Vol. 5</a:t>
            </a:r>
            <a:r>
              <a:rPr lang="en-GB" sz="1400" i="1" dirty="0"/>
              <a:t>,</a:t>
            </a:r>
            <a:r>
              <a:rPr lang="en-GB" sz="1400" dirty="0"/>
              <a:t> 2002, pp. 85-132. DOI:10.1002/we.62</a:t>
            </a:r>
          </a:p>
          <a:p>
            <a:r>
              <a:rPr lang="en-GB" sz="1400" dirty="0"/>
              <a:t>Choudhry et al., “An insight into the dynamic stall lift characteristics”, E</a:t>
            </a:r>
            <a:r>
              <a:rPr lang="en-GB" sz="1400" i="1" dirty="0"/>
              <a:t>xperimental Thermal and Fluid Science, </a:t>
            </a:r>
            <a:r>
              <a:rPr lang="en-GB" sz="1400" dirty="0"/>
              <a:t>Vol. 58, 2014, pp. 188-208, DOI:10.1016/j.expthermflusci.2014.07.00</a:t>
            </a:r>
          </a:p>
          <a:p>
            <a:r>
              <a:rPr lang="en-GB" sz="1400" dirty="0"/>
              <a:t>W.J. McCroskey, “The Phenomenon of Dynamic Stall”, </a:t>
            </a:r>
            <a:r>
              <a:rPr lang="en-GB" sz="1400" i="1" dirty="0"/>
              <a:t>Technical Report NASA-TM-81264</a:t>
            </a:r>
            <a:r>
              <a:rPr lang="en-GB" sz="1400" dirty="0"/>
              <a:t>, 1981, Digital Link: </a:t>
            </a:r>
            <a:r>
              <a:rPr lang="en-GB" sz="1400" u="sng" dirty="0">
                <a:hlinkClick r:id="rId3"/>
              </a:rPr>
              <a:t>https://ntrs.nasa.gov/search.jsp?R=19810011501</a:t>
            </a:r>
            <a:endParaRPr lang="en-GB" sz="1400" dirty="0"/>
          </a:p>
          <a:p>
            <a:r>
              <a:rPr lang="en-GB" sz="1400" dirty="0"/>
              <a:t>S. Schreck, “The NREL Full-Scale Wind Tunnel Experiment”, </a:t>
            </a:r>
            <a:r>
              <a:rPr lang="en-GB" sz="1400" i="1" dirty="0"/>
              <a:t>Wind Energy, </a:t>
            </a:r>
            <a:r>
              <a:rPr lang="en-GB" sz="1400" dirty="0"/>
              <a:t>Vol. 5, pp. 77-84, DOI: 10.1002/we.72</a:t>
            </a:r>
          </a:p>
          <a:p>
            <a:r>
              <a:rPr lang="en-GB" sz="1400" dirty="0"/>
              <a:t>J.G. Schepers, H. Snel, “Model Experiments in controlled conditions”, </a:t>
            </a:r>
            <a:r>
              <a:rPr lang="en-GB" sz="1400" i="1" dirty="0"/>
              <a:t>Technical Report ECN-E-07-042, </a:t>
            </a:r>
            <a:r>
              <a:rPr lang="en-GB" sz="1400" dirty="0"/>
              <a:t>2007, Petten, The Netherlands</a:t>
            </a:r>
          </a:p>
          <a:p>
            <a:r>
              <a:rPr lang="en-GB" sz="1400" dirty="0"/>
              <a:t>V.A. </a:t>
            </a:r>
            <a:r>
              <a:rPr lang="en-GB" sz="1400" dirty="0" err="1"/>
              <a:t>Riziotis</a:t>
            </a:r>
            <a:r>
              <a:rPr lang="en-GB" sz="1400" dirty="0"/>
              <a:t> et al., “Stability analysis of parked wind turbine blades using a vortex model”, </a:t>
            </a:r>
            <a:r>
              <a:rPr lang="en-GB" sz="1400" i="1" dirty="0"/>
              <a:t>Conference: Science of making torque from the wind, </a:t>
            </a:r>
            <a:r>
              <a:rPr lang="en-GB" sz="1400" dirty="0"/>
              <a:t>Heraklion, Greece, 2010</a:t>
            </a:r>
          </a:p>
          <a:p>
            <a:r>
              <a:rPr lang="en-GB" sz="1400" dirty="0"/>
              <a:t>H. Snel, “Heuristic modelling of dynamic stall characteristics”, </a:t>
            </a:r>
            <a:r>
              <a:rPr lang="en-GB" sz="1400" i="1" dirty="0"/>
              <a:t>European Wind Energy Conference, </a:t>
            </a:r>
            <a:r>
              <a:rPr lang="en-GB" sz="1400" dirty="0"/>
              <a:t>Dublin Castle, Ireland, 1997, pp. 429-433</a:t>
            </a:r>
          </a:p>
          <a:p>
            <a:pPr lvl="0"/>
            <a:r>
              <a:rPr lang="en-GB" sz="1400" dirty="0"/>
              <a:t>K. </a:t>
            </a:r>
            <a:r>
              <a:rPr lang="en-GB" sz="1400" dirty="0" err="1"/>
              <a:t>Boorsma</a:t>
            </a:r>
            <a:r>
              <a:rPr lang="en-GB" sz="1400" dirty="0"/>
              <a:t>, J.G. Schepers, “New MEXICO experiment </a:t>
            </a:r>
            <a:r>
              <a:rPr lang="en-GB" sz="1400" dirty="0" err="1"/>
              <a:t>Preliminairy</a:t>
            </a:r>
            <a:r>
              <a:rPr lang="en-GB" sz="1400" dirty="0"/>
              <a:t> overview with initial validation”, </a:t>
            </a:r>
            <a:r>
              <a:rPr lang="en-GB" sz="1400" i="1" dirty="0"/>
              <a:t>Report ECN-E--14-048, </a:t>
            </a:r>
            <a:r>
              <a:rPr lang="en-GB" sz="1400" dirty="0"/>
              <a:t>2014, Petten, The Netherlands</a:t>
            </a:r>
          </a:p>
          <a:p>
            <a:pPr lvl="0"/>
            <a:r>
              <a:rPr lang="en-GB" sz="1400" dirty="0"/>
              <a:t>J.G. Schepers, K. </a:t>
            </a:r>
            <a:r>
              <a:rPr lang="en-GB" sz="1400" dirty="0" err="1"/>
              <a:t>Boorsma</a:t>
            </a:r>
            <a:r>
              <a:rPr lang="en-GB" sz="1400" dirty="0"/>
              <a:t> et al., “Final report of IEA Task 29, </a:t>
            </a:r>
            <a:r>
              <a:rPr lang="en-GB" sz="1400" dirty="0" err="1"/>
              <a:t>Mexnext</a:t>
            </a:r>
            <a:r>
              <a:rPr lang="en-GB" sz="1400" dirty="0"/>
              <a:t> (Phase 1), </a:t>
            </a:r>
            <a:r>
              <a:rPr lang="en-GB" sz="1400" i="1" dirty="0"/>
              <a:t>Report ECN-E--12-004</a:t>
            </a:r>
            <a:r>
              <a:rPr lang="en-GB" sz="1400" dirty="0"/>
              <a:t>, 2012.  </a:t>
            </a:r>
          </a:p>
          <a:p>
            <a:r>
              <a:rPr lang="en-GB" sz="1400" dirty="0"/>
              <a:t>M.A. Khan. “Dynamic Stall </a:t>
            </a:r>
            <a:r>
              <a:rPr lang="en-GB" sz="1400" dirty="0" err="1"/>
              <a:t>Modeling</a:t>
            </a:r>
            <a:r>
              <a:rPr lang="en-GB" sz="1400" dirty="0"/>
              <a:t> for Wind Turbines”. </a:t>
            </a:r>
            <a:r>
              <a:rPr lang="en-GB" sz="1400" i="1" dirty="0"/>
              <a:t>MSc Thesis, </a:t>
            </a:r>
            <a:r>
              <a:rPr lang="en-GB" sz="1400" dirty="0"/>
              <a:t>TU Delft, 2018. To be found digitally on: uuid:f1ee9368-ca44-47ca-abe2-b816f64a564f </a:t>
            </a:r>
          </a:p>
          <a:p>
            <a:endParaRPr lang="en-GB" sz="1200" dirty="0"/>
          </a:p>
          <a:p>
            <a:endParaRPr lang="en-GB" dirty="0"/>
          </a:p>
          <a:p>
            <a:endParaRPr lang="en-GB" u="sng" dirty="0"/>
          </a:p>
          <a:p>
            <a:endParaRPr lang="en-GB" dirty="0"/>
          </a:p>
          <a:p>
            <a:endParaRPr lang="en-GB" dirty="0"/>
          </a:p>
          <a:p>
            <a:endParaRPr lang="en-GB" b="1" dirty="0"/>
          </a:p>
          <a:p>
            <a:pPr marL="0" indent="0">
              <a:buNone/>
            </a:pPr>
            <a:endParaRPr lang="en-GB" b="1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5215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Limitations of current dynamic stall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33" y="1268413"/>
            <a:ext cx="4033375" cy="4032795"/>
          </a:xfrm>
        </p:spPr>
        <p:txBody>
          <a:bodyPr/>
          <a:lstStyle/>
          <a:p>
            <a:r>
              <a:rPr lang="en-GB" dirty="0"/>
              <a:t>Designed for helicopter rotors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Small angles of attack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Uncertain at high angles of attack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No explicit model for self induced vortex shedding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4</a:t>
            </a:fld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9838" t="15109" r="31100" b="22741"/>
          <a:stretch/>
        </p:blipFill>
        <p:spPr>
          <a:xfrm>
            <a:off x="4655841" y="1168771"/>
            <a:ext cx="7200800" cy="41044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71864" y="5301208"/>
            <a:ext cx="6984777" cy="765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200" dirty="0" err="1">
                <a:solidFill>
                  <a:srgbClr val="333333"/>
                </a:solidFill>
              </a:rPr>
              <a:t>Airfoil</a:t>
            </a:r>
            <a:r>
              <a:rPr lang="en-GB" sz="1200" dirty="0">
                <a:solidFill>
                  <a:srgbClr val="333333"/>
                </a:solidFill>
              </a:rPr>
              <a:t> in deep dynamic stall. Source: Cardiff University </a:t>
            </a:r>
            <a:r>
              <a:rPr lang="nl-NL" sz="1600" dirty="0">
                <a:hlinkClick r:id="rId4"/>
              </a:rPr>
              <a:t/>
            </a:r>
            <a:br>
              <a:rPr lang="nl-NL" sz="1600" dirty="0">
                <a:hlinkClick r:id="rId4"/>
              </a:rPr>
            </a:br>
            <a:r>
              <a:rPr lang="nl-NL" sz="1600" dirty="0"/>
              <a:t/>
            </a:r>
            <a:br>
              <a:rPr lang="nl-NL" sz="1600" dirty="0"/>
            </a:br>
            <a:endParaRPr lang="en-GB" sz="1600" dirty="0" err="1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739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of current Dynamic Stall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965" y="1124744"/>
            <a:ext cx="5554012" cy="4968552"/>
          </a:xfrm>
        </p:spPr>
        <p:txBody>
          <a:bodyPr/>
          <a:lstStyle/>
          <a:p>
            <a:r>
              <a:rPr lang="en-GB" b="1" dirty="0"/>
              <a:t>Beddoes-Leishman</a:t>
            </a:r>
          </a:p>
          <a:p>
            <a:pPr lvl="1"/>
            <a:r>
              <a:rPr lang="en-GB" dirty="0"/>
              <a:t>Industry workhorse</a:t>
            </a:r>
          </a:p>
          <a:p>
            <a:pPr lvl="1"/>
            <a:r>
              <a:rPr lang="en-GB" dirty="0"/>
              <a:t>Designed in the 80s for helicopters </a:t>
            </a:r>
          </a:p>
          <a:p>
            <a:pPr lvl="1"/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order equations</a:t>
            </a:r>
          </a:p>
          <a:p>
            <a:pPr marL="198000" lvl="1" indent="0">
              <a:buNone/>
            </a:pPr>
            <a:endParaRPr lang="en-GB" dirty="0"/>
          </a:p>
          <a:p>
            <a:r>
              <a:rPr lang="en-GB" b="1" dirty="0"/>
              <a:t>ONERA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Developed for helicopter applications</a:t>
            </a:r>
          </a:p>
          <a:p>
            <a:pPr lvl="1"/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and 2</a:t>
            </a:r>
            <a:r>
              <a:rPr lang="en-GB" baseline="30000" dirty="0"/>
              <a:t>nd</a:t>
            </a:r>
            <a:r>
              <a:rPr lang="en-GB" dirty="0"/>
              <a:t> order models</a:t>
            </a:r>
          </a:p>
          <a:p>
            <a:pPr lvl="1"/>
            <a:r>
              <a:rPr lang="en-GB" dirty="0"/>
              <a:t>Requires (lots of) empirical data.</a:t>
            </a:r>
          </a:p>
          <a:p>
            <a:pPr marL="198000" lvl="1" indent="0">
              <a:buNone/>
            </a:pPr>
            <a:endParaRPr lang="en-GB" dirty="0"/>
          </a:p>
          <a:p>
            <a:r>
              <a:rPr lang="en-GB" b="1" dirty="0"/>
              <a:t>Øye </a:t>
            </a:r>
          </a:p>
          <a:p>
            <a:pPr lvl="1"/>
            <a:r>
              <a:rPr lang="en-GB" dirty="0"/>
              <a:t>Simple model</a:t>
            </a:r>
          </a:p>
          <a:p>
            <a:pPr lvl="1"/>
            <a:r>
              <a:rPr lang="en-GB" dirty="0"/>
              <a:t>Using only time lagged separation position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5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7703" r="12000"/>
          <a:stretch/>
        </p:blipFill>
        <p:spPr>
          <a:xfrm>
            <a:off x="5955097" y="1124744"/>
            <a:ext cx="5781989" cy="16461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76446" y="2645249"/>
            <a:ext cx="5904656" cy="191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100" dirty="0" err="1">
                <a:solidFill>
                  <a:srgbClr val="333333"/>
                </a:solidFill>
              </a:rPr>
              <a:t>Chordwise</a:t>
            </a:r>
            <a:r>
              <a:rPr lang="en-GB" sz="1100" dirty="0">
                <a:solidFill>
                  <a:srgbClr val="333333"/>
                </a:solidFill>
              </a:rPr>
              <a:t> separation position “f“, source: DTU 2004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988018" y="2943397"/>
                <a:ext cx="2454390" cy="5616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sSup>
                      <m:sSup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nl-NL" sz="1600" i="1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nl-NL" sz="1600" i="1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nl-NL" sz="1600" i="1">
                                        <a:solidFill>
                                          <a:srgbClr val="333333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nl-NL" sz="1600" i="1">
                                        <a:solidFill>
                                          <a:srgbClr val="333333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nl-NL" sz="1600" i="1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𝛼</m:t>
                    </m:r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1600" dirty="0">
                    <a:solidFill>
                      <a:srgbClr val="333333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8018" y="2943397"/>
                <a:ext cx="2454390" cy="561692"/>
              </a:xfrm>
              <a:prstGeom prst="rect">
                <a:avLst/>
              </a:prstGeom>
              <a:blipFill>
                <a:blip r:embed="rId4"/>
                <a:stretch>
                  <a:fillRect b="-10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5955097" y="3623595"/>
            <a:ext cx="5904656" cy="191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100" dirty="0">
                <a:solidFill>
                  <a:srgbClr val="333333"/>
                </a:solidFill>
              </a:rPr>
              <a:t>Steady </a:t>
            </a:r>
            <a:r>
              <a:rPr lang="en-GB" sz="1100" dirty="0" err="1">
                <a:solidFill>
                  <a:srgbClr val="333333"/>
                </a:solidFill>
              </a:rPr>
              <a:t>Kirchoff</a:t>
            </a:r>
            <a:r>
              <a:rPr lang="en-GB" sz="1100" dirty="0">
                <a:solidFill>
                  <a:srgbClr val="333333"/>
                </a:solidFill>
              </a:rPr>
              <a:t> equation as a function of steady separation position </a:t>
            </a:r>
            <a:r>
              <a:rPr lang="en-GB" sz="1100" i="1" dirty="0">
                <a:solidFill>
                  <a:srgbClr val="333333"/>
                </a:solidFill>
              </a:rPr>
              <a:t>f</a:t>
            </a:r>
            <a:endParaRPr lang="en-GB" sz="1100" dirty="0">
              <a:solidFill>
                <a:srgbClr val="333333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5822330" y="3989482"/>
                <a:ext cx="4092402" cy="3924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nl-NL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  <m:sup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𝑑𝑦𝑛</m:t>
                          </m:r>
                        </m:sup>
                      </m:sSubSup>
                      <m:r>
                        <a:rPr lang="en-GB" sz="16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nl-NL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d>
                        <m:dPr>
                          <m:ctrlPr>
                            <a:rPr lang="nl-NL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nl-NL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nl-NL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nl-NL" sz="1600" b="0" i="1" smtClean="0">
                          <a:latin typeface="Cambria Math" panose="02040503050406030204" pitchFamily="18" charset="0"/>
                        </a:rPr>
                        <m:t>′′+</m:t>
                      </m:r>
                      <m:sSubSup>
                        <m:sSubSupPr>
                          <m:ctrlPr>
                            <a:rPr lang="nl-NL" sz="16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  <m:sup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𝑓𝑠</m:t>
                          </m:r>
                        </m:sup>
                      </m:sSubSup>
                      <m:d>
                        <m:dPr>
                          <m:ctrlPr>
                            <a:rPr lang="nl-NL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nl-NL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nl-NL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′′</m:t>
                          </m:r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330" y="3989482"/>
                <a:ext cx="4092402" cy="392415"/>
              </a:xfrm>
              <a:prstGeom prst="rect">
                <a:avLst/>
              </a:prstGeom>
              <a:blipFill>
                <a:blip r:embed="rId5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5963917" y="4556513"/>
            <a:ext cx="5904656" cy="364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100" dirty="0">
                <a:solidFill>
                  <a:srgbClr val="333333"/>
                </a:solidFill>
              </a:rPr>
              <a:t>Dynamic lift coefficient using time lagged separation position f” as interpolant between fully attached and fully separated flow</a:t>
            </a:r>
          </a:p>
        </p:txBody>
      </p:sp>
    </p:spTree>
    <p:extLst>
      <p:ext uri="{BB962C8B-B14F-4D97-AF65-F5344CB8AC3E}">
        <p14:creationId xmlns:p14="http://schemas.microsoft.com/office/powerpoint/2010/main" val="1200750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a new model?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425" y="1268413"/>
            <a:ext cx="11378191" cy="3960788"/>
          </a:xfrm>
        </p:spPr>
        <p:txBody>
          <a:bodyPr/>
          <a:lstStyle/>
          <a:p>
            <a:r>
              <a:rPr lang="en-GB" dirty="0"/>
              <a:t>Need for an engineering model</a:t>
            </a:r>
          </a:p>
          <a:p>
            <a:endParaRPr lang="nl-NL" dirty="0"/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/>
              <a:t>Suggested model by Herman Snel</a:t>
            </a:r>
          </a:p>
          <a:p>
            <a:r>
              <a:rPr lang="en-GB" dirty="0"/>
              <a:t>Presented EWEC 1997 (Dublin)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Partially based on ONERA model.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Model for vortex shedding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Tuned against Ohio State University measurements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6</a:t>
            </a:fld>
            <a:endParaRPr lang="en-GB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5AA8A4F-CD6E-46DE-AF2D-A9379E88F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2609" y="1052736"/>
            <a:ext cx="6384032" cy="3817901"/>
          </a:xfrm>
          <a:prstGeom prst="rect">
            <a:avLst/>
          </a:prstGeom>
        </p:spPr>
      </p:pic>
      <p:sp>
        <p:nvSpPr>
          <p:cNvPr id="6" name="TextBox 8">
            <a:extLst>
              <a:ext uri="{FF2B5EF4-FFF2-40B4-BE49-F238E27FC236}">
                <a16:creationId xmlns:a16="http://schemas.microsoft.com/office/drawing/2014/main" id="{F68B9147-FACC-47B7-BF13-6CF5B928F6C2}"/>
              </a:ext>
            </a:extLst>
          </p:cNvPr>
          <p:cNvSpPr txBox="1"/>
          <p:nvPr/>
        </p:nvSpPr>
        <p:spPr>
          <a:xfrm>
            <a:off x="6168008" y="4907881"/>
            <a:ext cx="5544616" cy="20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200" dirty="0">
                <a:solidFill>
                  <a:srgbClr val="333333"/>
                </a:solidFill>
              </a:rPr>
              <a:t>Time series of Cl showing vortex shedding: (OSU measurements)</a:t>
            </a:r>
          </a:p>
        </p:txBody>
      </p:sp>
    </p:spTree>
    <p:extLst>
      <p:ext uri="{BB962C8B-B14F-4D97-AF65-F5344CB8AC3E}">
        <p14:creationId xmlns:p14="http://schemas.microsoft.com/office/powerpoint/2010/main" val="4265601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Dynamic stall model – 1</a:t>
            </a:r>
            <a:r>
              <a:rPr lang="en-GB" baseline="30000" dirty="0"/>
              <a:t>st</a:t>
            </a:r>
            <a:r>
              <a:rPr lang="en-GB" dirty="0"/>
              <a:t> order term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433" y="1268413"/>
            <a:ext cx="11522208" cy="432396"/>
          </a:xfrm>
        </p:spPr>
        <p:txBody>
          <a:bodyPr/>
          <a:lstStyle/>
          <a:p>
            <a:r>
              <a:rPr lang="en-GB" dirty="0"/>
              <a:t>The Snel dynamic stall model adds a first and second order term to the steady lift coefficient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7</a:t>
            </a:fld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223772" y="1692676"/>
                <a:ext cx="2983509" cy="3002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𝑑𝑦𝑛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nl-NL" sz="1600" b="0" i="0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,1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nl-NL" sz="1600" b="0" i="0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,2</m:t>
                          </m:r>
                        </m:sub>
                      </m:sSub>
                    </m:oMath>
                  </m:oMathPara>
                </a14:m>
                <a:endParaRPr lang="en-GB" sz="1600" dirty="0" err="1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772" y="1692676"/>
                <a:ext cx="2983509" cy="300210"/>
              </a:xfrm>
              <a:prstGeom prst="rect">
                <a:avLst/>
              </a:prstGeom>
              <a:blipFill>
                <a:blip r:embed="rId3"/>
                <a:stretch>
                  <a:fillRect l="-818" b="-204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/>
          <p:cNvSpPr txBox="1">
            <a:spLocks/>
          </p:cNvSpPr>
          <p:nvPr/>
        </p:nvSpPr>
        <p:spPr>
          <a:xfrm>
            <a:off x="341996" y="2208827"/>
            <a:ext cx="11522208" cy="4323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first order term is modelled using a linear 1</a:t>
            </a:r>
            <a:r>
              <a:rPr lang="en-GB" baseline="30000" dirty="0"/>
              <a:t>st</a:t>
            </a:r>
            <a:r>
              <a:rPr lang="en-GB" dirty="0"/>
              <a:t> order differential equation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531344" y="2853226"/>
                <a:ext cx="2368404" cy="5282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𝜏</m:t>
                      </m:r>
                      <m:f>
                        <m:f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m:rPr>
                              <m:sty m:val="p"/>
                            </m:rPr>
                            <a:rPr lang="nl-NL" sz="1600" b="0" i="0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,1</m:t>
                              </m:r>
                            </m:sub>
                          </m:sSub>
                        </m:num>
                        <m:den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nl-NL" sz="1600" b="0" i="0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,1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GB" sz="1600" dirty="0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344" y="2853226"/>
                <a:ext cx="2368404" cy="5282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2"/>
          <p:cNvSpPr txBox="1">
            <a:spLocks/>
          </p:cNvSpPr>
          <p:nvPr/>
        </p:nvSpPr>
        <p:spPr>
          <a:xfrm>
            <a:off x="334431" y="3593515"/>
            <a:ext cx="11522208" cy="4323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forcing term (ft</a:t>
            </a:r>
            <a:r>
              <a:rPr lang="en-GB" baseline="-25000" dirty="0"/>
              <a:t>1</a:t>
            </a:r>
            <a:r>
              <a:rPr lang="en-GB" dirty="0"/>
              <a:t>) and time constant (cf</a:t>
            </a:r>
            <a:r>
              <a:rPr lang="en-GB" baseline="-25000" dirty="0"/>
              <a:t>10</a:t>
            </a:r>
            <a:r>
              <a:rPr lang="en-GB" dirty="0"/>
              <a:t>) are computed using: 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7981555" y="4742499"/>
                <a:ext cx="3331618" cy="3002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nl-NL" sz="1600" b="0" i="0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𝑝𝑜𝑡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func>
                        <m:func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nl-NL" sz="1600" b="0" i="0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nl-NL" sz="1600" b="0" i="1" smtClean="0">
                                      <a:solidFill>
                                        <a:srgbClr val="33333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nl-NL" sz="1600" b="0" i="1" smtClean="0">
                                      <a:solidFill>
                                        <a:srgbClr val="333333"/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nl-NL" sz="1600" b="0" i="1" smtClean="0">
                                      <a:solidFill>
                                        <a:srgbClr val="333333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𝑠𝑡𝑒𝑎𝑑𝑦</m:t>
                          </m:r>
                        </m:sub>
                      </m:sSub>
                    </m:oMath>
                  </m:oMathPara>
                </a14:m>
                <a:endParaRPr lang="en-GB" sz="1600" dirty="0" err="1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1555" y="4742499"/>
                <a:ext cx="3331618" cy="300210"/>
              </a:xfrm>
              <a:prstGeom prst="rect">
                <a:avLst/>
              </a:prstGeom>
              <a:blipFill>
                <a:blip r:embed="rId5"/>
                <a:stretch>
                  <a:fillRect l="-548" b="-204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983432" y="4582680"/>
                <a:ext cx="1577418" cy="619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sSub>
                        <m:sSubPr>
                          <m:ctrlPr>
                            <a:rPr lang="nl-NL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nl-NL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nl-NL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NL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nl-NL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nl-NL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l-NL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nl-NL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nl-NL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nl-NL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𝑝𝑜𝑡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nl-NL" b="0" i="0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dt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432" y="4582680"/>
                <a:ext cx="1577418" cy="61985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320136" y="2879130"/>
                <a:ext cx="687624" cy="4764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𝜏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en-GB" sz="1600" dirty="0" err="1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0136" y="2879130"/>
                <a:ext cx="687624" cy="4764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2EB2C1D5-F9EB-4E21-9D41-A22429155DC7}"/>
                  </a:ext>
                </a:extLst>
              </p:cNvPr>
              <p:cNvSpPr/>
              <p:nvPr/>
            </p:nvSpPr>
            <p:spPr>
              <a:xfrm>
                <a:off x="3372913" y="4190425"/>
                <a:ext cx="4031809" cy="14043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𝑐𝑓</m:t>
                          </m:r>
                        </m:e>
                        <m:sub>
                          <m:r>
                            <a:rPr lang="en-GB" i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a:rPr lang="en-GB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GB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i="0">
                                      <a:latin typeface="Cambria Math" panose="02040503050406030204" pitchFamily="18" charset="0"/>
                                    </a:rPr>
                                    <m:t>1+0.5∆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  <m:r>
                                        <a:rPr lang="en-GB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𝑝𝑜𝑡</m:t>
                                      </m:r>
                                    </m:sub>
                                  </m:sSub>
                                </m:num>
                                <m:den>
                                  <m:d>
                                    <m:dPr>
                                      <m:begChr m:val=""/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i="0">
                                          <a:latin typeface="Cambria Math" panose="02040503050406030204" pitchFamily="18" charset="0"/>
                                        </a:rPr>
                                        <m:t>8(1+60</m:t>
                                      </m:r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𝜏</m:t>
                                      </m:r>
                                      <m:acc>
                                        <m:accPr>
                                          <m:chr m:val="̇"/>
                                          <m:ctrlP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𝛼</m:t>
                                          </m:r>
                                        </m:e>
                                      </m:acc>
                                    </m:e>
                                  </m:d>
                                </m:den>
                              </m:f>
                              <m:r>
                                <a:rPr lang="en-GB" i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GB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̇"/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acc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  <m:r>
                                    <a:rPr lang="en-GB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𝑝𝑜𝑡</m:t>
                                  </m:r>
                                </m:sub>
                              </m:sSub>
                              <m:r>
                                <a:rPr lang="en-GB" i="0">
                                  <a:latin typeface="Cambria Math" panose="02040503050406030204" pitchFamily="18" charset="0"/>
                                </a:rPr>
                                <m:t>≤0</m:t>
                              </m:r>
                            </m:e>
                            <m:e>
                              <m:r>
                                <a:rPr lang="en-GB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i="0">
                                      <a:latin typeface="Cambria Math" panose="02040503050406030204" pitchFamily="18" charset="0"/>
                                    </a:rPr>
                                    <m:t>1+0.5∆</m:t>
                                  </m:r>
                                  <m:sSub>
                                    <m:sSubPr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  <m:r>
                                        <a:rPr lang="en-GB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  <m:t>𝑝𝑜𝑡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GB" i="0">
                                      <a:latin typeface="Cambria Math" panose="02040503050406030204" pitchFamily="18" charset="0"/>
                                    </a:rPr>
                                    <m:t>8(1+80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𝜏</m:t>
                                  </m:r>
                                  <m:acc>
                                    <m:accPr>
                                      <m:chr m:val="̇"/>
                                      <m:ctrlPr>
                                        <a:rPr lang="en-GB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d>
                                        <m:dPr>
                                          <m:begChr m:val=""/>
                                          <m:ctrlP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GB" i="1">
                                              <a:latin typeface="Cambria Math" panose="02040503050406030204" pitchFamily="18" charset="0"/>
                                            </a:rPr>
                                            <m:t>𝛼</m:t>
                                          </m:r>
                                        </m:e>
                                      </m:d>
                                    </m:e>
                                  </m:acc>
                                </m:den>
                              </m:f>
                              <m:r>
                                <a:rPr lang="en-GB" i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r>
                                <a:rPr lang="en-GB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acc>
                                <m:accPr>
                                  <m:chr m:val="̇"/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</m:acc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  <m:r>
                                    <a:rPr lang="en-GB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𝑝𝑜𝑡</m:t>
                                  </m:r>
                                </m:sub>
                              </m:sSub>
                              <m:r>
                                <a:rPr lang="en-GB" i="0"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Rechthoek 13">
                <a:extLst>
                  <a:ext uri="{FF2B5EF4-FFF2-40B4-BE49-F238E27FC236}">
                    <a16:creationId xmlns:a16="http://schemas.microsoft.com/office/drawing/2014/main" id="{2EB2C1D5-F9EB-4E21-9D41-A22429155D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2913" y="4190425"/>
                <a:ext cx="4031809" cy="140435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3071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dynamic stall model – 2</a:t>
            </a:r>
            <a:r>
              <a:rPr lang="en-GB" baseline="30000" dirty="0"/>
              <a:t>nd</a:t>
            </a:r>
            <a:r>
              <a:rPr lang="en-GB" dirty="0"/>
              <a:t> order term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770" y="1298795"/>
            <a:ext cx="6487302" cy="4644347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Working principle</a:t>
            </a:r>
          </a:p>
          <a:p>
            <a:r>
              <a:rPr lang="en-GB" dirty="0"/>
              <a:t>Based on a non-linear mass-spring damper system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Comparable to Van der Pol oscillator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8</a:t>
            </a:fld>
            <a:endParaRPr lang="en-GB" dirty="0"/>
          </a:p>
        </p:txBody>
      </p:sp>
      <p:pic>
        <p:nvPicPr>
          <p:cNvPr id="1026" name="Picture 2" descr="Afbeeldingsresultaat voor forced nonlinear mass spring damper syst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938" y="1193871"/>
            <a:ext cx="3614825" cy="242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240900" y="2810418"/>
            <a:ext cx="576000" cy="3240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600" dirty="0">
                <a:solidFill>
                  <a:srgbClr val="333333"/>
                </a:solidFill>
              </a:rPr>
              <a:t>K(x)</a:t>
            </a:r>
          </a:p>
          <a:p>
            <a:pPr>
              <a:lnSpc>
                <a:spcPct val="113000"/>
              </a:lnSpc>
              <a:spcBef>
                <a:spcPts val="600"/>
              </a:spcBef>
            </a:pPr>
            <a:endParaRPr lang="en-GB" sz="1600" dirty="0">
              <a:solidFill>
                <a:srgbClr val="33333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28248" y="1563437"/>
            <a:ext cx="576000" cy="2880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600" dirty="0">
                <a:solidFill>
                  <a:srgbClr val="333333"/>
                </a:solidFill>
              </a:rPr>
              <a:t>C(x)</a:t>
            </a:r>
          </a:p>
          <a:p>
            <a:pPr>
              <a:lnSpc>
                <a:spcPct val="113000"/>
              </a:lnSpc>
              <a:spcBef>
                <a:spcPts val="600"/>
              </a:spcBef>
            </a:pPr>
            <a:endParaRPr lang="en-GB" sz="1600" dirty="0">
              <a:solidFill>
                <a:srgbClr val="33333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87300" y="2237491"/>
            <a:ext cx="540000" cy="2880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600" dirty="0">
                <a:solidFill>
                  <a:srgbClr val="333333"/>
                </a:solidFill>
              </a:rPr>
              <a:t>F(x)</a:t>
            </a:r>
          </a:p>
          <a:p>
            <a:pPr>
              <a:lnSpc>
                <a:spcPct val="113000"/>
              </a:lnSpc>
              <a:spcBef>
                <a:spcPts val="600"/>
              </a:spcBef>
            </a:pPr>
            <a:endParaRPr lang="en-GB" sz="1600" dirty="0">
              <a:solidFill>
                <a:srgbClr val="333333"/>
              </a:solidFill>
            </a:endParaRPr>
          </a:p>
        </p:txBody>
      </p:sp>
      <p:pic>
        <p:nvPicPr>
          <p:cNvPr id="1028" name="Picture 4" descr="https://upload.wikimedia.org/wikipedia/commons/thumb/8/8c/Vanderpol_time_mu%3D8.53_A%3D1.2_T%3D10.svg/906px-Vanderpol_time_mu%3D8.53_A%3D1.2_T%3D10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05" y="4255485"/>
            <a:ext cx="5667047" cy="111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112224" y="3520002"/>
            <a:ext cx="3091099" cy="1884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200" dirty="0">
                <a:solidFill>
                  <a:srgbClr val="333333"/>
                </a:solidFill>
              </a:rPr>
              <a:t>Nonlinear mass/spring/damper system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77802" y="3429274"/>
                <a:ext cx="3204723" cy="5583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d>
                        <m:d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f>
                        <m:f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num>
                        <m:den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𝐴𝑠𝑖𝑛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600" dirty="0" err="1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802" y="3429274"/>
                <a:ext cx="3204723" cy="55835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287216" y="5479221"/>
            <a:ext cx="4838962" cy="3999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3000"/>
              </a:lnSpc>
              <a:spcBef>
                <a:spcPts val="600"/>
              </a:spcBef>
            </a:pPr>
            <a:r>
              <a:rPr lang="en-GB" sz="1200" dirty="0">
                <a:solidFill>
                  <a:srgbClr val="333333"/>
                </a:solidFill>
              </a:rPr>
              <a:t>Chaotic behaviour of van der Pol oscillator. Source: </a:t>
            </a:r>
            <a:r>
              <a:rPr lang="en-GB" sz="1100" dirty="0">
                <a:solidFill>
                  <a:srgbClr val="333333"/>
                </a:solidFill>
                <a:hlinkClick r:id="rId6"/>
              </a:rPr>
              <a:t>https://en.wikipedia.org/wiki/Van_der_Pol_oscillator</a:t>
            </a:r>
            <a:r>
              <a:rPr lang="en-GB" sz="1100" dirty="0">
                <a:solidFill>
                  <a:srgbClr val="333333"/>
                </a:solidFill>
              </a:rPr>
              <a:t> </a:t>
            </a:r>
            <a:endParaRPr lang="en-GB" sz="1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37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Snel Dynamic stall model – 2</a:t>
            </a:r>
            <a:r>
              <a:rPr lang="en-GB" baseline="30000" dirty="0"/>
              <a:t>nd</a:t>
            </a:r>
            <a:r>
              <a:rPr lang="en-GB" dirty="0"/>
              <a:t> order term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34433" y="1268413"/>
                <a:ext cx="11522208" cy="360388"/>
              </a:xfrm>
            </p:spPr>
            <p:txBody>
              <a:bodyPr/>
              <a:lstStyle/>
              <a:p>
                <a:r>
                  <a:rPr lang="en-GB" dirty="0"/>
                  <a:t>The 2</a:t>
                </a:r>
                <a:r>
                  <a:rPr lang="en-GB" baseline="30000" dirty="0"/>
                  <a:t>nd</a:t>
                </a:r>
                <a:r>
                  <a:rPr lang="en-GB" dirty="0"/>
                  <a:t> order model is modelled using a non-linear 2</a:t>
                </a:r>
                <a:r>
                  <a:rPr lang="en-GB" baseline="30000" dirty="0"/>
                  <a:t>nd</a:t>
                </a:r>
                <a:r>
                  <a:rPr lang="en-GB" dirty="0"/>
                  <a:t>-order differential equation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𝜏</m:t>
                          </m:r>
                        </m:e>
                        <m:sup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f>
                        <m:f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,2</m:t>
                              </m:r>
                            </m:sub>
                          </m:sSub>
                        </m:num>
                        <m:den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nl-NL" i="1">
                          <a:latin typeface="Cambria Math" panose="02040503050406030204" pitchFamily="18" charset="0"/>
                        </a:rPr>
                        <m:t>𝑐</m:t>
                      </m:r>
                      <m:sSub>
                        <m:sSubPr>
                          <m:ctrlPr>
                            <a:rPr lang="nl-N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f>
                        <m:f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m:rPr>
                              <m:sty m:val="p"/>
                            </m:rPr>
                            <a:rPr lang="nl-NL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sSub>
                            <m:sSubPr>
                              <m:ctrlP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nl-NL" b="0" i="1" smtClean="0">
                                  <a:latin typeface="Cambria Math" panose="02040503050406030204" pitchFamily="18" charset="0"/>
                                </a:rPr>
                                <m:t>,2</m:t>
                              </m:r>
                            </m:sub>
                          </m:sSub>
                        </m:num>
                        <m:den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𝑐</m:t>
                      </m:r>
                      <m:sSub>
                        <m:sSub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nl-NL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nl-N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nl-NL" i="1">
                              <a:latin typeface="Cambria Math" panose="02040503050406030204" pitchFamily="18" charset="0"/>
                            </a:rPr>
                            <m:t>,2</m:t>
                          </m:r>
                        </m:sub>
                      </m:sSub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𝑓</m:t>
                      </m:r>
                      <m:sSub>
                        <m:sSub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4433" y="1268413"/>
                <a:ext cx="11522208" cy="360388"/>
              </a:xfrm>
              <a:blipFill>
                <a:blip r:embed="rId3"/>
                <a:stretch>
                  <a:fillRect l="-1164" t="-20339" b="-2661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07366-CB75-4AA8-9E5B-928B849F427C}" type="slidenum">
              <a:rPr lang="en-GB" smtClean="0"/>
              <a:t>9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34431" y="3555898"/>
            <a:ext cx="5185503" cy="29524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endParaRPr lang="en-GB" dirty="0"/>
          </a:p>
          <a:p>
            <a:r>
              <a:rPr lang="en-GB" dirty="0"/>
              <a:t>The damping (cf</a:t>
            </a:r>
            <a:r>
              <a:rPr lang="en-GB" baseline="-25000" dirty="0"/>
              <a:t>21</a:t>
            </a:r>
            <a:r>
              <a:rPr lang="en-GB" dirty="0"/>
              <a:t>) is defined as: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GB" dirty="0"/>
          </a:p>
          <a:p>
            <a:r>
              <a:rPr lang="en-GB" dirty="0"/>
              <a:t>The spring term (cf</a:t>
            </a:r>
            <a:r>
              <a:rPr lang="en-GB" baseline="-25000" dirty="0"/>
              <a:t>20</a:t>
            </a:r>
            <a:r>
              <a:rPr lang="en-GB" dirty="0"/>
              <a:t>) is defined as: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GB" dirty="0"/>
          </a:p>
          <a:p>
            <a:r>
              <a:rPr lang="en-GB" dirty="0"/>
              <a:t>Finally the forcing term is defined as: 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en-GB" dirty="0"/>
              <a:t> 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GB" dirty="0"/>
          </a:p>
          <a:p>
            <a:pPr marL="0" indent="0">
              <a:buFont typeface="Wingdings" panose="05000000000000000000" pitchFamily="2" charset="2"/>
              <a:buNone/>
            </a:pP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981479" y="4509120"/>
                <a:ext cx="2930482" cy="6192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  <m:sup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d>
                        <m:dPr>
                          <m:begChr m:val="["/>
                          <m:endChr m:val="]"/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1+3</m:t>
                          </m:r>
                          <m:r>
                            <m:rPr>
                              <m:sty m:val="p"/>
                            </m:rPr>
                            <a:rPr lang="nl-NL" sz="1600" b="0" i="0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sSubSup>
                            <m:sSubSupPr>
                              <m:ctrlPr>
                                <a:rPr lang="nl-NL" sz="1600" b="0" i="1" smtClean="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nl-NL" sz="1600" i="1">
                                  <a:latin typeface="Cambria Math" panose="02040503050406030204" pitchFamily="18" charset="0"/>
                                </a:rPr>
                                <m:t>,2</m:t>
                              </m:r>
                            </m:sub>
                            <m:sup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nl-NL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1600" b="0" i="1" smtClean="0">
                              <a:latin typeface="Cambria Math" panose="02040503050406030204" pitchFamily="18" charset="0"/>
                            </a:rPr>
                            <m:t>1+3</m:t>
                          </m:r>
                          <m:f>
                            <m:fPr>
                              <m:ctrlP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num>
                            <m:den>
                              <m:r>
                                <a:rPr lang="nl-NL" sz="1600" b="0" i="1" smtClean="0">
                                  <a:latin typeface="Cambria Math" panose="02040503050406030204" pitchFamily="18" charset="0"/>
                                </a:rPr>
                                <m:t>𝑑𝑡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GB" sz="1600" dirty="0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479" y="4509120"/>
                <a:ext cx="2930482" cy="6192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981479" y="5376451"/>
                <a:ext cx="3828549" cy="4262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 xmlns:m="http://schemas.openxmlformats.org/officeDocument/2006/math"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sSub>
                      <m:sSub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nl-NL" sz="1600" b="0" i="1" smtClean="0">
                        <a:solidFill>
                          <a:srgbClr val="333333"/>
                        </a:solidFill>
                        <a:latin typeface="Cambria Math" panose="02040503050406030204" pitchFamily="18" charset="0"/>
                      </a:rPr>
                      <m:t>=0.1</m:t>
                    </m:r>
                    <m:sSub>
                      <m:sSub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−0.15</m:t>
                        </m:r>
                        <m:r>
                          <m:rPr>
                            <m:sty m:val="p"/>
                          </m:rPr>
                          <a:rPr lang="nl-NL" sz="1600" b="0" i="0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𝑝𝑜𝑡</m:t>
                            </m:r>
                          </m:sub>
                        </m:sSub>
                        <m:r>
                          <a:rPr lang="nl-NL" sz="1600" b="0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</a:rPr>
                          <m:t>+0.05</m:t>
                        </m:r>
                        <m:f>
                          <m:fPr>
                            <m:ctrlP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  <m:r>
                              <m:rPr>
                                <m:sty m:val="p"/>
                              </m:rPr>
                              <a:rPr lang="nl-NL" sz="1600" b="0" i="0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nl-NL" sz="1600" b="0" i="1" smtClean="0">
                                    <a:solidFill>
                                      <a:srgbClr val="333333"/>
                                    </a:solidFill>
                                    <a:latin typeface="Cambria Math" panose="02040503050406030204" pitchFamily="18" charset="0"/>
                                  </a:rPr>
                                  <m:t>𝑝𝑜𝑡</m:t>
                                </m:r>
                              </m:sub>
                            </m:sSub>
                          </m:num>
                          <m:den>
                            <m:r>
                              <a:rPr lang="nl-NL" sz="1600" b="0" i="1" smtClean="0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</m:e>
                    </m:d>
                  </m:oMath>
                </a14:m>
                <a:r>
                  <a:rPr lang="en-GB" sz="1600" dirty="0">
                    <a:solidFill>
                      <a:srgbClr val="333333"/>
                    </a:solidFill>
                  </a:rPr>
                  <a:t>  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479" y="5376451"/>
                <a:ext cx="3828549" cy="426271"/>
              </a:xfrm>
              <a:prstGeom prst="rect">
                <a:avLst/>
              </a:prstGeom>
              <a:blipFill>
                <a:blip r:embed="rId5"/>
                <a:stretch>
                  <a:fillRect l="-2389" b="-85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9003168" y="5128328"/>
                <a:ext cx="2853473" cy="27821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3000"/>
                  </a:lnSpc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nl-NL" sz="1600" b="0" i="1" smtClean="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=0.2 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𝑆𝑡𝑟𝑜𝑢h𝑎𝑙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𝐹𝑟𝑒𝑞𝑢𝑒𝑛𝑐𝑦</m:t>
                      </m:r>
                      <m:r>
                        <a:rPr lang="nl-NL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GB" sz="1600" dirty="0" err="1">
                  <a:solidFill>
                    <a:srgbClr val="333333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3168" y="5128328"/>
                <a:ext cx="2853473" cy="278218"/>
              </a:xfrm>
              <a:prstGeom prst="rect">
                <a:avLst/>
              </a:prstGeom>
              <a:blipFill>
                <a:blip r:embed="rId6"/>
                <a:stretch>
                  <a:fillRect l="-1709" b="-239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hthoek 10">
                <a:extLst>
                  <a:ext uri="{FF2B5EF4-FFF2-40B4-BE49-F238E27FC236}">
                    <a16:creationId xmlns:a16="http://schemas.microsoft.com/office/drawing/2014/main" id="{A0E58021-4668-42D8-B075-35C4EC979FA1}"/>
                  </a:ext>
                </a:extLst>
              </p:cNvPr>
              <p:cNvSpPr/>
              <p:nvPr/>
            </p:nvSpPr>
            <p:spPr>
              <a:xfrm>
                <a:off x="4850408" y="3483848"/>
                <a:ext cx="5720156" cy="12021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𝑐𝑓</m:t>
                          </m:r>
                        </m:e>
                        <m:sub>
                          <m:r>
                            <a:rPr lang="en-GB" sz="1600" i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GB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GB" sz="16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&amp;60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  <m:sSub>
                                <m:sSubPr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−0.01</m:t>
                                  </m:r>
                                  <m:d>
                                    <m:dPr>
                                      <m:ctrlP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1600" i="0">
                                          <a:latin typeface="Cambria Math" panose="02040503050406030204" pitchFamily="18" charset="0"/>
                                        </a:rPr>
                                        <m:t>∆</m:t>
                                      </m:r>
                                      <m:sSub>
                                        <m:sSubPr>
                                          <m:ctrlPr>
                                            <a:rPr lang="en-GB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nl-NL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r>
                                            <a:rPr lang="nl-NL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𝐿</m:t>
                                          </m:r>
                                          <m:r>
                                            <a:rPr lang="en-GB" sz="1600" i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GB" sz="1600" i="1">
                                              <a:latin typeface="Cambria Math" panose="02040503050406030204" pitchFamily="18" charset="0"/>
                                            </a:rPr>
                                            <m:t>𝑝𝑜𝑡</m:t>
                                          </m:r>
                                        </m:sub>
                                      </m:sSub>
                                      <m:r>
                                        <a:rPr lang="en-GB" sz="1600" i="0">
                                          <a:latin typeface="Cambria Math" panose="02040503050406030204" pitchFamily="18" charset="0"/>
                                        </a:rPr>
                                        <m:t>−0.5</m:t>
                                      </m:r>
                                    </m:e>
                                  </m:d>
                                  <m:r>
                                    <a:rPr lang="en-GB" sz="1600" i="0"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  <m:sSup>
                                    <m:sSupPr>
                                      <m:ctrlP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GB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GB" sz="1600" i="0">
                                              <a:latin typeface="Cambria Math" panose="02040503050406030204" pitchFamily="18" charset="0"/>
                                            </a:rPr>
                                            <m:t>∆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GB" sz="1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nl-NL" sz="16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nl-NL" sz="16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𝐿</m:t>
                                              </m:r>
                                              <m:r>
                                                <a:rPr lang="nl-NL" sz="16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GB" sz="1600" i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GB" sz="16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f>
                                <m:fPr>
                                  <m:ctrlP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  <m:t>𝑑𝑡</m:t>
                                  </m:r>
                                </m:den>
                              </m:f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&gt;0</m:t>
                              </m:r>
                            </m:e>
                            <m:e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  <m:sSub>
                                <m:sSubPr>
                                  <m:ctrlP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GB" sz="16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                                                                      </m:t>
                              </m:r>
                              <m:r>
                                <a:rPr lang="nl-NL" sz="1600" b="0" i="0" smtClean="0">
                                  <a:latin typeface="Cambria Math" panose="02040503050406030204" pitchFamily="18" charset="0"/>
                                </a:rPr>
                                <m:t>      </m:t>
                              </m:r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1600" i="1">
                                  <a:latin typeface="Cambria Math" panose="02040503050406030204" pitchFamily="18" charset="0"/>
                                </a:rPr>
                                <m:t>𝑖𝑓</m:t>
                              </m:r>
                              <m:f>
                                <m:fPr>
                                  <m:ctrlP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num>
                                <m:den>
                                  <m:r>
                                    <a:rPr lang="nl-NL" sz="1600" i="1">
                                      <a:latin typeface="Cambria Math" panose="02040503050406030204" pitchFamily="18" charset="0"/>
                                    </a:rPr>
                                    <m:t>𝑑𝑡</m:t>
                                  </m:r>
                                </m:den>
                              </m:f>
                              <m:r>
                                <a:rPr lang="en-GB" sz="1600" i="0">
                                  <a:latin typeface="Cambria Math" panose="02040503050406030204" pitchFamily="18" charset="0"/>
                                </a:rPr>
                                <m:t>≤0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1" name="Rechthoek 10">
                <a:extLst>
                  <a:ext uri="{FF2B5EF4-FFF2-40B4-BE49-F238E27FC236}">
                    <a16:creationId xmlns:a16="http://schemas.microsoft.com/office/drawing/2014/main" id="{A0E58021-4668-42D8-B075-35C4EC979F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0408" y="3483848"/>
                <a:ext cx="5720156" cy="120218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19B356B-8426-437A-A514-31E6BDB86F50}"/>
              </a:ext>
            </a:extLst>
          </p:cNvPr>
          <p:cNvSpPr txBox="1">
            <a:spLocks/>
          </p:cNvSpPr>
          <p:nvPr/>
        </p:nvSpPr>
        <p:spPr>
          <a:xfrm>
            <a:off x="334431" y="3029333"/>
            <a:ext cx="11522208" cy="3603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Wingdings" panose="05000000000000000000" pitchFamily="2" charset="2"/>
              <a:buChar char="§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6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28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198000" algn="l" defTabSz="914400" rtl="0" eaLnBrk="1" latinLnBrk="0" hangingPunct="1">
              <a:lnSpc>
                <a:spcPct val="114000"/>
              </a:lnSpc>
              <a:spcBef>
                <a:spcPts val="600"/>
              </a:spcBef>
              <a:buClr>
                <a:srgbClr val="3F9C35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This equation can be considered as a non-linear mass-spring-damper system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4315802"/>
      </p:ext>
    </p:extLst>
  </p:cSld>
  <p:clrMapOvr>
    <a:masterClrMapping/>
  </p:clrMapOvr>
</p:sld>
</file>

<file path=ppt/theme/theme1.xml><?xml version="1.0" encoding="utf-8"?>
<a:theme xmlns:a="http://schemas.openxmlformats.org/drawingml/2006/main" name="DNV GL template">
  <a:themeElements>
    <a:clrScheme name="DNV powerpoint">
      <a:dk1>
        <a:srgbClr val="333333"/>
      </a:dk1>
      <a:lt1>
        <a:srgbClr val="FFFFFF"/>
      </a:lt1>
      <a:dk2>
        <a:srgbClr val="0F204B"/>
      </a:dk2>
      <a:lt2>
        <a:srgbClr val="C8C8C8"/>
      </a:lt2>
      <a:accent1>
        <a:srgbClr val="99D6F0"/>
      </a:accent1>
      <a:accent2>
        <a:srgbClr val="3F9C35"/>
      </a:accent2>
      <a:accent3>
        <a:srgbClr val="003591"/>
      </a:accent3>
      <a:accent4>
        <a:srgbClr val="009FDA"/>
      </a:accent4>
      <a:accent5>
        <a:srgbClr val="66C5E9"/>
      </a:accent5>
      <a:accent6>
        <a:srgbClr val="FECB00"/>
      </a:accent6>
      <a:hlink>
        <a:srgbClr val="003591"/>
      </a:hlink>
      <a:folHlink>
        <a:srgbClr val="6E5091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 w="9525">
          <a:solidFill>
            <a:schemeClr val="accent4"/>
          </a:solidFill>
        </a:ln>
      </a:spPr>
      <a:bodyPr rtlCol="0" anchor="ctr"/>
      <a:lstStyle>
        <a:defPPr algn="ctr">
          <a:lnSpc>
            <a:spcPct val="113000"/>
          </a:lnSpc>
          <a:spcBef>
            <a:spcPts val="600"/>
          </a:spcBef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3333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113000"/>
          </a:lnSpc>
          <a:spcBef>
            <a:spcPts val="600"/>
          </a:spcBef>
          <a:defRPr sz="1600" dirty="0" err="1" smtClean="0">
            <a:solidFill>
              <a:srgbClr val="333333"/>
            </a:solidFill>
          </a:defRPr>
        </a:defPPr>
      </a:lstStyle>
    </a:txDef>
  </a:objectDefaults>
  <a:extraClrSchemeLst/>
  <a:custClrLst>
    <a:custClr name="Sky blue">
      <a:srgbClr val="99D6F0"/>
    </a:custClr>
    <a:custClr name="Land green">
      <a:srgbClr val="3F9C35"/>
    </a:custClr>
    <a:custClr name="Sea Blue">
      <a:srgbClr val="003591"/>
    </a:custClr>
    <a:custClr name="Dark blue">
      <a:srgbClr val="0F204B"/>
    </a:custClr>
    <a:custClr name="White">
      <a:srgbClr val="FFFFFF"/>
    </a:custClr>
    <a:custClr name="Cyan">
      <a:srgbClr val="009FDA"/>
    </a:custClr>
    <a:custClr name="80 % Cyan">
      <a:srgbClr val="33B2E1"/>
    </a:custClr>
    <a:custClr name="60 % Cyan">
      <a:srgbClr val="66C5E9"/>
    </a:custClr>
    <a:custClr name="40 % Cyan">
      <a:srgbClr val="99D6F0"/>
    </a:custClr>
    <a:custClr name="20 % Cyan">
      <a:srgbClr val="CCECF8"/>
    </a:custClr>
    <a:custClr name="10 % Cyan">
      <a:srgbClr val="E5F5FB"/>
    </a:custClr>
    <a:custClr name="Black">
      <a:srgbClr val="000000"/>
    </a:custClr>
    <a:custClr name="80 % Black (Text)">
      <a:srgbClr val="333333"/>
    </a:custClr>
    <a:custClr name="60 % Black">
      <a:srgbClr val="666666"/>
    </a:custClr>
    <a:custClr name="40 % Black">
      <a:srgbClr val="999999"/>
    </a:custClr>
    <a:custClr name="20 % Black">
      <a:srgbClr val="CCCCCC"/>
    </a:custClr>
    <a:custClr name="10 % Black">
      <a:srgbClr val="E5E5E5"/>
    </a:custClr>
    <a:custClr name="Yellow">
      <a:srgbClr val="FECB00"/>
    </a:custClr>
    <a:custClr name="Orange">
      <a:srgbClr val="E98300"/>
    </a:custClr>
    <a:custClr name="Purple">
      <a:srgbClr val="6E5091"/>
    </a:custClr>
    <a:custClr name="Red">
      <a:srgbClr val="C4262E"/>
    </a:custClr>
    <a:custClr name="Warm grey">
      <a:srgbClr val="988F86"/>
    </a:custClr>
  </a:custClrLst>
  <a:extLst>
    <a:ext uri="{05A4C25C-085E-4340-85A3-A5531E510DB2}">
      <thm15:themeFamily xmlns:thm15="http://schemas.microsoft.com/office/thememl/2012/main" name="DNV GL PowerPoint template 16-9 company wide.potx" id="{5A148124-3855-48D8-91C6-A285E9244469}" vid="{015FD0F9-12CD-4BDB-9B42-DA036B75F283}"/>
    </a:ext>
  </a:extLst>
</a:theme>
</file>

<file path=ppt/theme/theme2.xml><?xml version="1.0" encoding="utf-8"?>
<a:theme xmlns:a="http://schemas.openxmlformats.org/drawingml/2006/main" name="Agenda">
  <a:themeElements>
    <a:clrScheme name="DNV powerpoint">
      <a:dk1>
        <a:srgbClr val="333333"/>
      </a:dk1>
      <a:lt1>
        <a:srgbClr val="FFFFFF"/>
      </a:lt1>
      <a:dk2>
        <a:srgbClr val="0F204B"/>
      </a:dk2>
      <a:lt2>
        <a:srgbClr val="C8C8C8"/>
      </a:lt2>
      <a:accent1>
        <a:srgbClr val="99D6F0"/>
      </a:accent1>
      <a:accent2>
        <a:srgbClr val="3F9C35"/>
      </a:accent2>
      <a:accent3>
        <a:srgbClr val="003591"/>
      </a:accent3>
      <a:accent4>
        <a:srgbClr val="009FDA"/>
      </a:accent4>
      <a:accent5>
        <a:srgbClr val="66C5E9"/>
      </a:accent5>
      <a:accent6>
        <a:srgbClr val="FECB00"/>
      </a:accent6>
      <a:hlink>
        <a:srgbClr val="003591"/>
      </a:hlink>
      <a:folHlink>
        <a:srgbClr val="6E5091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 w="9525">
          <a:solidFill>
            <a:schemeClr val="accent4"/>
          </a:solidFill>
        </a:ln>
      </a:spPr>
      <a:bodyPr rtlCol="0" anchor="ctr"/>
      <a:lstStyle>
        <a:defPPr algn="ctr">
          <a:lnSpc>
            <a:spcPct val="113000"/>
          </a:lnSpc>
          <a:spcBef>
            <a:spcPts val="600"/>
          </a:spcBef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3333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113000"/>
          </a:lnSpc>
          <a:spcBef>
            <a:spcPts val="600"/>
          </a:spcBef>
          <a:defRPr sz="1600" dirty="0" err="1" smtClean="0">
            <a:solidFill>
              <a:srgbClr val="333333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NV GL PowerPoint template 16-9 company wide.potx" id="{5A148124-3855-48D8-91C6-A285E9244469}" vid="{7B9FB55C-ADED-4A84-B022-AF8B1E7D4AC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3532</TotalTime>
  <Words>1639</Words>
  <Application>Microsoft Office PowerPoint</Application>
  <PresentationFormat>Breedbeeld</PresentationFormat>
  <Paragraphs>403</Paragraphs>
  <Slides>33</Slides>
  <Notes>31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2</vt:i4>
      </vt:variant>
      <vt:variant>
        <vt:lpstr>Diatitels</vt:lpstr>
      </vt:variant>
      <vt:variant>
        <vt:i4>33</vt:i4>
      </vt:variant>
    </vt:vector>
  </HeadingPairs>
  <TitlesOfParts>
    <vt:vector size="42" baseType="lpstr">
      <vt:lpstr>ＭＳ Ｐゴシック</vt:lpstr>
      <vt:lpstr>Arial</vt:lpstr>
      <vt:lpstr>Calibri</vt:lpstr>
      <vt:lpstr>Cambria Math</vt:lpstr>
      <vt:lpstr>Verdana</vt:lpstr>
      <vt:lpstr>Wingdings</vt:lpstr>
      <vt:lpstr>Wingdings 2</vt:lpstr>
      <vt:lpstr>DNV GL template</vt:lpstr>
      <vt:lpstr>Agenda</vt:lpstr>
      <vt:lpstr>Development of a second order dynamic stall model  Niels Adema </vt:lpstr>
      <vt:lpstr>Introduction</vt:lpstr>
      <vt:lpstr>Background</vt:lpstr>
      <vt:lpstr>Limitations of current dynamic stall models</vt:lpstr>
      <vt:lpstr>Overview of current Dynamic Stall models</vt:lpstr>
      <vt:lpstr>Why a new model?</vt:lpstr>
      <vt:lpstr>Snel Dynamic stall model – 1st order term</vt:lpstr>
      <vt:lpstr>Snel dynamic stall model – 2nd order term</vt:lpstr>
      <vt:lpstr>Snel Dynamic stall model – 2nd order term</vt:lpstr>
      <vt:lpstr>Snel Model Baseline Results – OSU measurements </vt:lpstr>
      <vt:lpstr>Snel Model Baseline results – NACA4415 low reduced frequency (1/2)</vt:lpstr>
      <vt:lpstr>Snel Model Baseline results – NACA4415 low reduced frequency (2/2)</vt:lpstr>
      <vt:lpstr>Snel Model Baseline results – NACA4415 high reduced frequency</vt:lpstr>
      <vt:lpstr>Snel Model Baseline results - Conclusions</vt:lpstr>
      <vt:lpstr>Snel Model Improvement(s) – (1/3)</vt:lpstr>
      <vt:lpstr>Snel Model Improvement(s) – (2/3)</vt:lpstr>
      <vt:lpstr>Snel Model Improvement(s) – (3/3)</vt:lpstr>
      <vt:lpstr>Snel Model Improved results – NACA4415 low reduced frequency (1/2)</vt:lpstr>
      <vt:lpstr>Snel Model Improved results – NACA4415 low reduced frequency (2/2)</vt:lpstr>
      <vt:lpstr>Snel Model Improved results – S809 low reduced frequency</vt:lpstr>
      <vt:lpstr>Snel Model Improved results – Frequency Analysis</vt:lpstr>
      <vt:lpstr>Snel Model Improved results – Absolute Error Analysis</vt:lpstr>
      <vt:lpstr>Comparison to Beddoes-Leishman model (1/2)</vt:lpstr>
      <vt:lpstr>Comparison to Beddoes-Leishman model (2/2)</vt:lpstr>
      <vt:lpstr>Validation against New MEXICO experiments (1/5)</vt:lpstr>
      <vt:lpstr>Validation against New MEXICO experiments (2/5)</vt:lpstr>
      <vt:lpstr>Validation against New MEXICO experiments (3/5)</vt:lpstr>
      <vt:lpstr>Validation against New MEXICO experiments (4/5)</vt:lpstr>
      <vt:lpstr>Validation against New MEXICO experiments (5/5)</vt:lpstr>
      <vt:lpstr>Conclusions and Recommendations for Future Work</vt:lpstr>
      <vt:lpstr>Conclusions and Recommendations for Future Work</vt:lpstr>
      <vt:lpstr>Thank you for your attention!  Questions?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a second-order dynamic stall model</dc:title>
  <dc:creator>Kloosterman, Menno</dc:creator>
  <cp:lastModifiedBy>Adema NC, Niels</cp:lastModifiedBy>
  <cp:revision>415</cp:revision>
  <dcterms:created xsi:type="dcterms:W3CDTF">2018-10-08T12:41:29Z</dcterms:created>
  <dcterms:modified xsi:type="dcterms:W3CDTF">2019-09-10T10:40:20Z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">
    <vt:lpwstr>www.skabelondesign.dk</vt:lpwstr>
  </property>
  <property fmtid="{D5CDD505-2E9C-101B-9397-08002B2CF9AE}" pid="3" name="RunSetTextContentFromTag">
    <vt:lpwstr>True</vt:lpwstr>
  </property>
  <property fmtid="{D5CDD505-2E9C-101B-9397-08002B2CF9AE}" pid="4" name="SD_DocumentLanguage">
    <vt:lpwstr>en-GB</vt:lpwstr>
  </property>
  <property fmtid="{D5CDD505-2E9C-101B-9397-08002B2CF9AE}" pid="5" name="SD_DocumentLanguageString">
    <vt:lpwstr>English (United Kingdom)</vt:lpwstr>
  </property>
  <property fmtid="{D5CDD505-2E9C-101B-9397-08002B2CF9AE}" pid="6" name="SD_CtlText_BusinessAreaName">
    <vt:lpwstr>Blank</vt:lpwstr>
  </property>
  <property fmtid="{D5CDD505-2E9C-101B-9397-08002B2CF9AE}" pid="7" name="SD_CtlText_DocumentNumber">
    <vt:lpwstr/>
  </property>
  <property fmtid="{D5CDD505-2E9C-101B-9397-08002B2CF9AE}" pid="8" name="sdDocumentDate">
    <vt:lpwstr>43073</vt:lpwstr>
  </property>
  <property fmtid="{D5CDD505-2E9C-101B-9397-08002B2CF9AE}" pid="9" name="sdDocumentDateFormat">
    <vt:lpwstr>en-GB:dd MMMM yyyy</vt:lpwstr>
  </property>
  <property fmtid="{D5CDD505-2E9C-101B-9397-08002B2CF9AE}" pid="10" name="SD_CtlText_AuthorName">
    <vt:lpwstr/>
  </property>
  <property fmtid="{D5CDD505-2E9C-101B-9397-08002B2CF9AE}" pid="11" name="SD_CtlText_Confidentiality">
    <vt:lpwstr>Open (Ungraded)</vt:lpwstr>
  </property>
  <property fmtid="{D5CDD505-2E9C-101B-9397-08002B2CF9AE}" pid="12" name="SD_UserprofileName">
    <vt:lpwstr/>
  </property>
  <property fmtid="{D5CDD505-2E9C-101B-9397-08002B2CF9AE}" pid="13" name="DocumentInfoFinished">
    <vt:lpwstr>True</vt:lpwstr>
  </property>
</Properties>
</file>